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2" r:id="rId2"/>
    <p:sldId id="261" r:id="rId3"/>
    <p:sldId id="260" r:id="rId4"/>
    <p:sldId id="263" r:id="rId5"/>
    <p:sldId id="264" r:id="rId6"/>
    <p:sldId id="265" r:id="rId7"/>
    <p:sldId id="467" r:id="rId8"/>
    <p:sldId id="468" r:id="rId9"/>
    <p:sldId id="470" r:id="rId10"/>
    <p:sldId id="485" r:id="rId11"/>
    <p:sldId id="484" r:id="rId12"/>
    <p:sldId id="474" r:id="rId13"/>
    <p:sldId id="476" r:id="rId14"/>
    <p:sldId id="479" r:id="rId15"/>
    <p:sldId id="478" r:id="rId16"/>
    <p:sldId id="267" r:id="rId17"/>
    <p:sldId id="486" r:id="rId18"/>
    <p:sldId id="471" r:id="rId19"/>
    <p:sldId id="480" r:id="rId20"/>
    <p:sldId id="268" r:id="rId21"/>
    <p:sldId id="269" r:id="rId22"/>
    <p:sldId id="270" r:id="rId23"/>
    <p:sldId id="271" r:id="rId24"/>
    <p:sldId id="272" r:id="rId25"/>
    <p:sldId id="285" r:id="rId26"/>
    <p:sldId id="287" r:id="rId27"/>
    <p:sldId id="286" r:id="rId28"/>
    <p:sldId id="273" r:id="rId29"/>
    <p:sldId id="288" r:id="rId30"/>
    <p:sldId id="464" r:id="rId31"/>
    <p:sldId id="463" r:id="rId32"/>
    <p:sldId id="465" r:id="rId33"/>
    <p:sldId id="482" r:id="rId34"/>
    <p:sldId id="487" r:id="rId35"/>
    <p:sldId id="289" r:id="rId36"/>
    <p:sldId id="488" r:id="rId37"/>
    <p:sldId id="481" r:id="rId38"/>
    <p:sldId id="489" r:id="rId39"/>
    <p:sldId id="490" r:id="rId40"/>
    <p:sldId id="491" r:id="rId41"/>
    <p:sldId id="277" r:id="rId42"/>
    <p:sldId id="472" r:id="rId43"/>
    <p:sldId id="278" r:id="rId44"/>
    <p:sldId id="4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Lst>
        </p14:section>
        <p14:section name="What's Going On?" id="{3FA46A75-3E00-4C00-A1B8-4C7EC3BE6F9F}">
          <p14:sldIdLst>
            <p14:sldId id="261"/>
          </p14:sldIdLst>
        </p14:section>
        <p14:section name="Goal" id="{D3CF774A-9B38-4C7A-9E47-8F7386E357DA}">
          <p14:sldIdLst>
            <p14:sldId id="260"/>
            <p14:sldId id="263"/>
          </p14:sldIdLst>
        </p14:section>
        <p14:section name="Three Aspects" id="{D20E217A-6BE3-4AC7-B361-FDF13CC1A543}">
          <p14:sldIdLst>
            <p14:sldId id="264"/>
            <p14:sldId id="265"/>
            <p14:sldId id="467"/>
            <p14:sldId id="468"/>
            <p14:sldId id="470"/>
            <p14:sldId id="485"/>
            <p14:sldId id="484"/>
            <p14:sldId id="474"/>
            <p14:sldId id="476"/>
            <p14:sldId id="479"/>
            <p14:sldId id="478"/>
            <p14:sldId id="267"/>
            <p14:sldId id="486"/>
            <p14:sldId id="471"/>
          </p14:sldIdLst>
        </p14:section>
        <p14:section name="Outline" id="{BBA6C1CE-0F95-40CC-9E07-C5366E7C07A4}">
          <p14:sldIdLst>
            <p14:sldId id="480"/>
          </p14:sldIdLst>
        </p14:section>
        <p14:section name="Altcoins to Copy" id="{D6A266B0-7132-4448-9BC7-FCB66F31B3AD}">
          <p14:sldIdLst>
            <p14:sldId id="268"/>
            <p14:sldId id="269"/>
            <p14:sldId id="270"/>
            <p14:sldId id="271"/>
            <p14:sldId id="272"/>
            <p14:sldId id="285"/>
            <p14:sldId id="287"/>
            <p14:sldId id="286"/>
            <p14:sldId id="273"/>
            <p14:sldId id="288"/>
            <p14:sldId id="464"/>
            <p14:sldId id="463"/>
            <p14:sldId id="465"/>
            <p14:sldId id="482"/>
            <p14:sldId id="487"/>
            <p14:sldId id="289"/>
          </p14:sldIdLst>
        </p14:section>
        <p14:section name="Critiques" id="{7355B776-8E88-4210-A40E-4DAFBE196B4D}">
          <p14:sldIdLst>
            <p14:sldId id="488"/>
            <p14:sldId id="481"/>
            <p14:sldId id="489"/>
            <p14:sldId id="490"/>
            <p14:sldId id="491"/>
          </p14:sldIdLst>
        </p14:section>
        <p14:section name="Specific Call to Action" id="{0CA11038-FB17-4894-B8F1-22F1012B8066}">
          <p14:sldIdLst>
            <p14:sldId id="277"/>
            <p14:sldId id="472"/>
            <p14:sldId id="278"/>
            <p14:sldId id="4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CD2"/>
    <a:srgbClr val="FF5050"/>
    <a:srgbClr val="FFFFFF"/>
    <a:srgbClr val="F8B29C"/>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6486" autoAdjust="0"/>
  </p:normalViewPr>
  <p:slideViewPr>
    <p:cSldViewPr snapToGrid="0">
      <p:cViewPr varScale="1">
        <p:scale>
          <a:sx n="98" d="100"/>
          <a:sy n="98" d="100"/>
        </p:scale>
        <p:origin x="516" y="72"/>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86" d="100"/>
          <a:sy n="86" d="100"/>
        </p:scale>
        <p:origin x="117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CD4A6-E440-4A72-A128-5A064F9177A3}"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people conversing, speech</a:t>
            </a:r>
            <a:r>
              <a:rPr lang="en-US" baseline="0" dirty="0"/>
              <a:t> bubbles</a:t>
            </a:r>
          </a:p>
          <a:p>
            <a:r>
              <a:rPr lang="en-US" dirty="0"/>
              <a:t>“But</a:t>
            </a:r>
            <a:r>
              <a:rPr lang="en-US" baseline="0" dirty="0"/>
              <a:t> can Bitcoin do _____?”</a:t>
            </a:r>
          </a:p>
          <a:p>
            <a:r>
              <a:rPr lang="en-US" baseline="0" dirty="0"/>
              <a:t>“Yes, see Bip300”</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3</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12</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13</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2502307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84899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16</a:t>
            </a:fld>
            <a:endParaRPr lang="en-US"/>
          </a:p>
        </p:txBody>
      </p:sp>
    </p:spTree>
    <p:extLst>
      <p:ext uri="{BB962C8B-B14F-4D97-AF65-F5344CB8AC3E}">
        <p14:creationId xmlns:p14="http://schemas.microsoft.com/office/powerpoint/2010/main" val="1622346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17</a:t>
            </a:fld>
            <a:endParaRPr lang="en-US"/>
          </a:p>
        </p:txBody>
      </p:sp>
    </p:spTree>
    <p:extLst>
      <p:ext uri="{BB962C8B-B14F-4D97-AF65-F5344CB8AC3E}">
        <p14:creationId xmlns:p14="http://schemas.microsoft.com/office/powerpoint/2010/main" val="201445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temptation to run Altcoin Nodes</a:t>
            </a:r>
          </a:p>
          <a:p>
            <a:r>
              <a:rPr lang="en-US" dirty="0"/>
              <a:t>Miners collet fees from every</a:t>
            </a:r>
            <a:r>
              <a:rPr lang="en-US" baseline="0" dirty="0"/>
              <a:t> txn, on every blockchain!</a:t>
            </a:r>
          </a:p>
          <a:p>
            <a:r>
              <a:rPr lang="en-US" baseline="0" dirty="0"/>
              <a:t>Miners don’t need to upgrade their software anymore.</a:t>
            </a:r>
          </a:p>
        </p:txBody>
      </p:sp>
      <p:sp>
        <p:nvSpPr>
          <p:cNvPr id="4" name="Slide Number Placeholder 3"/>
          <p:cNvSpPr>
            <a:spLocks noGrp="1"/>
          </p:cNvSpPr>
          <p:nvPr>
            <p:ph type="sldNum" sz="quarter" idx="5"/>
          </p:nvPr>
        </p:nvSpPr>
        <p:spPr/>
        <p:txBody>
          <a:bodyPr/>
          <a:lstStyle/>
          <a:p>
            <a:fld id="{7C913A21-1C9F-4257-8DBF-286E185605C8}" type="slidenum">
              <a:rPr lang="en-US" smtClean="0"/>
              <a:t>18</a:t>
            </a:fld>
            <a:endParaRPr lang="en-US"/>
          </a:p>
        </p:txBody>
      </p:sp>
    </p:spTree>
    <p:extLst>
      <p:ext uri="{BB962C8B-B14F-4D97-AF65-F5344CB8AC3E}">
        <p14:creationId xmlns:p14="http://schemas.microsoft.com/office/powerpoint/2010/main" val="78046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36</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37</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38</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Picture of a stick figure with a top hat, with a thought bubble, thinking about:</a:t>
            </a:r>
            <a:r>
              <a:rPr lang="en-US" baseline="0" dirty="0"/>
              <a:t> Blocksize, TC, KYC</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39</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It kind of implies that everything you would do, to help miners, is actually bad.</a:t>
            </a:r>
          </a:p>
        </p:txBody>
      </p:sp>
      <p:sp>
        <p:nvSpPr>
          <p:cNvPr id="4" name="Slide Number Placeholder 3"/>
          <p:cNvSpPr>
            <a:spLocks noGrp="1"/>
          </p:cNvSpPr>
          <p:nvPr>
            <p:ph type="sldNum" sz="quarter" idx="5"/>
          </p:nvPr>
        </p:nvSpPr>
        <p:spPr/>
        <p:txBody>
          <a:bodyPr/>
          <a:lstStyle/>
          <a:p>
            <a:fld id="{7C913A21-1C9F-4257-8DBF-286E185605C8}" type="slidenum">
              <a:rPr lang="en-US" smtClean="0"/>
              <a:t>40</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41</a:t>
            </a:fld>
            <a:endParaRPr lang="en-US"/>
          </a:p>
        </p:txBody>
      </p:sp>
    </p:spTree>
    <p:extLst>
      <p:ext uri="{BB962C8B-B14F-4D97-AF65-F5344CB8AC3E}">
        <p14:creationId xmlns:p14="http://schemas.microsoft.com/office/powerpoint/2010/main" val="343470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 of life. It represents creativity. Most new creations fail, but creativity itself is a good thing.</a:t>
            </a:r>
            <a:br>
              <a:rPr lang="en-US" dirty="0"/>
            </a:br>
            <a:br>
              <a:rPr lang="en-US" dirty="0"/>
            </a:br>
            <a:r>
              <a:rPr lang="en-US" dirty="0"/>
              <a:t>We can either have it withing Bitcoin, making us stronger, or we have it outside of Bitcoin, competition with Bitcoin and making us weaker.</a:t>
            </a:r>
          </a:p>
        </p:txBody>
      </p:sp>
      <p:sp>
        <p:nvSpPr>
          <p:cNvPr id="4" name="Slide Number Placeholder 3"/>
          <p:cNvSpPr>
            <a:spLocks noGrp="1"/>
          </p:cNvSpPr>
          <p:nvPr>
            <p:ph type="sldNum" sz="quarter" idx="5"/>
          </p:nvPr>
        </p:nvSpPr>
        <p:spPr/>
        <p:txBody>
          <a:bodyPr/>
          <a:lstStyle/>
          <a:p>
            <a:fld id="{7C913A21-1C9F-4257-8DBF-286E185605C8}" type="slidenum">
              <a:rPr lang="en-US" smtClean="0"/>
              <a:t>42</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Also, has screenshots of </a:t>
            </a:r>
            <a:r>
              <a:rPr lang="en-US" baseline="0" dirty="0" err="1"/>
              <a:t>Github</a:t>
            </a:r>
            <a:r>
              <a:rPr lang="en-US" baseline="0" dirty="0"/>
              <a:t>/</a:t>
            </a:r>
            <a:r>
              <a:rPr lang="en-US" baseline="0" dirty="0" err="1"/>
              <a:t>Gui</a:t>
            </a:r>
            <a:r>
              <a:rPr lang="en-US" baseline="0" dirty="0"/>
              <a:t>/</a:t>
            </a:r>
            <a:r>
              <a:rPr lang="en-US" baseline="0" dirty="0" err="1"/>
              <a:t>Youtube</a:t>
            </a:r>
            <a:r>
              <a:rPr lang="en-US" baseline="0" dirty="0"/>
              <a:t> </a:t>
            </a:r>
            <a:r>
              <a:rPr lang="en-US" baseline="0" dirty="0" err="1"/>
              <a:t>zcash</a:t>
            </a:r>
            <a:r>
              <a:rPr lang="en-US" baseline="0" dirty="0"/>
              <a:t> Video</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a:t>
            </a:fld>
            <a:endParaRPr lang="en-US"/>
          </a:p>
        </p:txBody>
      </p:sp>
    </p:spTree>
    <p:extLst>
      <p:ext uri="{BB962C8B-B14F-4D97-AF65-F5344CB8AC3E}">
        <p14:creationId xmlns:p14="http://schemas.microsoft.com/office/powerpoint/2010/main" val="78437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a:t>
            </a:fld>
            <a:endParaRPr lang="en-US"/>
          </a:p>
        </p:txBody>
      </p:sp>
    </p:spTree>
    <p:extLst>
      <p:ext uri="{BB962C8B-B14F-4D97-AF65-F5344CB8AC3E}">
        <p14:creationId xmlns:p14="http://schemas.microsoft.com/office/powerpoint/2010/main" val="210285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a:t>
            </a:fld>
            <a:endParaRPr lang="en-US"/>
          </a:p>
        </p:txBody>
      </p:sp>
    </p:spTree>
    <p:extLst>
      <p:ext uri="{BB962C8B-B14F-4D97-AF65-F5344CB8AC3E}">
        <p14:creationId xmlns:p14="http://schemas.microsoft.com/office/powerpoint/2010/main" val="2272101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look like a screenshot</a:t>
            </a:r>
            <a:r>
              <a:rPr lang="en-US" baseline="0" dirty="0"/>
              <a:t> from an iPhone, with lots of little apps called “</a:t>
            </a:r>
            <a:r>
              <a:rPr lang="en-US" baseline="0" dirty="0" err="1"/>
              <a:t>zCash</a:t>
            </a:r>
            <a:r>
              <a:rPr lang="en-US" baseline="0" dirty="0"/>
              <a:t>” “eth” “bch”, “…” but with a Big “Bip300” fram</a:t>
            </a:r>
            <a:r>
              <a:rPr lang="en-US" dirty="0"/>
              <a:t>e around it. Outside of the Bitcoin Frame is a Bitcoin Core app, and a “Lightning Frame” with LN Apps, and a word processor, web browser, calculator, </a:t>
            </a:r>
            <a:r>
              <a:rPr lang="en-US" dirty="0" err="1"/>
              <a:t>etc</a:t>
            </a:r>
            <a:endParaRPr lang="en-US" dirty="0"/>
          </a:p>
          <a:p>
            <a:r>
              <a:rPr lang="en-US" dirty="0"/>
              <a:t>Have some</a:t>
            </a:r>
            <a:r>
              <a:rPr lang="en-US" baseline="0" dirty="0"/>
              <a:t> ghosted-out coins, that move from Bitcoin Core app to the LN</a:t>
            </a:r>
          </a:p>
          <a:p>
            <a:r>
              <a:rPr lang="en-US" baseline="0" dirty="0"/>
              <a:t>At the bottom is a bullet point called “Cool Asymmetry”</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a:t>
            </a:fld>
            <a:endParaRPr lang="en-US"/>
          </a:p>
        </p:txBody>
      </p:sp>
    </p:spTree>
    <p:extLst>
      <p:ext uri="{BB962C8B-B14F-4D97-AF65-F5344CB8AC3E}">
        <p14:creationId xmlns:p14="http://schemas.microsoft.com/office/powerpoint/2010/main" val="340193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blockchains, (main and side),  The sidechain has 3 month epoch</a:t>
            </a:r>
            <a:r>
              <a:rPr lang="en-US" baseline="0" dirty="0"/>
              <a:t>s with are defined by one hash.</a:t>
            </a:r>
          </a:p>
          <a:p>
            <a:r>
              <a:rPr lang="en-US" dirty="0"/>
              <a:t>There is an arrow</a:t>
            </a:r>
            <a:r>
              <a:rPr lang="en-US" baseline="0" dirty="0"/>
              <a:t> from the hash to the layer1 coinbase txn, denoting the insertion</a:t>
            </a:r>
          </a:p>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292299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www.bip300.info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9/4/2022</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9/4/2022</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9/4/2022</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9/4/2022</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9/4/2022</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9/4/2022</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9/4/2022</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9/4/2022</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9/4/2022</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9/4/2022</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hyperlink" Target="https://cryptofees.inf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DCF39-F624-41E6-AA46-C7F9486B1E84}"/>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66675" y="34925"/>
            <a:ext cx="12039600" cy="677545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40891" y="114376"/>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2417535" y="960475"/>
            <a:ext cx="6921500" cy="2387600"/>
          </a:xfrm>
          <a:solidFill>
            <a:schemeClr val="bg1">
              <a:alpha val="36000"/>
            </a:schemeClr>
          </a:solidFill>
        </p:spPr>
        <p:txBody>
          <a:bodyPr>
            <a:normAutofit fontScale="90000"/>
          </a:bodyPr>
          <a:lstStyle/>
          <a:p>
            <a:r>
              <a:rPr lang="en-US" b="1" dirty="0"/>
              <a:t>Bip300: Getting to</a:t>
            </a:r>
            <a:br>
              <a:rPr lang="en-US" b="1" dirty="0"/>
            </a:br>
            <a:r>
              <a:rPr lang="en-US" b="1" dirty="0"/>
              <a:t>100% Bitcoin Dominance</a:t>
            </a:r>
            <a:br>
              <a:rPr lang="en-US" b="1" dirty="0"/>
            </a:br>
            <a:r>
              <a:rPr lang="en-US" b="1" dirty="0"/>
              <a:t>(and Beyond)</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3657407" y="3386175"/>
            <a:ext cx="4851400" cy="564300"/>
          </a:xfrm>
          <a:solidFill>
            <a:schemeClr val="bg1">
              <a:alpha val="59000"/>
            </a:schemeClr>
          </a:solidFill>
        </p:spPr>
        <p:txBody>
          <a:bodyPr/>
          <a:lstStyle/>
          <a:p>
            <a:r>
              <a:rPr lang="en-US" sz="2800" dirty="0"/>
              <a:t>Paul Sztorc</a:t>
            </a:r>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4" name="Picture 3">
            <a:extLst>
              <a:ext uri="{FF2B5EF4-FFF2-40B4-BE49-F238E27FC236}">
                <a16:creationId xmlns:a16="http://schemas.microsoft.com/office/drawing/2014/main" id="{2420B0E4-FE27-CA89-FFED-E5299034D8FA}"/>
              </a:ext>
            </a:extLst>
          </p:cNvPr>
          <p:cNvPicPr>
            <a:picLocks noChangeAspect="1"/>
          </p:cNvPicPr>
          <p:nvPr/>
        </p:nvPicPr>
        <p:blipFill>
          <a:blip r:embed="rId4"/>
          <a:stretch>
            <a:fillRect/>
          </a:stretch>
        </p:blipFill>
        <p:spPr>
          <a:xfrm>
            <a:off x="1929374" y="4029926"/>
            <a:ext cx="7897822" cy="1886159"/>
          </a:xfrm>
          <a:prstGeom prst="rect">
            <a:avLst/>
          </a:prstGeom>
        </p:spPr>
      </p:pic>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10</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Footer Placeholder 4">
            <a:extLst>
              <a:ext uri="{FF2B5EF4-FFF2-40B4-BE49-F238E27FC236}">
                <a16:creationId xmlns:a16="http://schemas.microsoft.com/office/drawing/2014/main" id="{375A9D0F-1013-451D-98AC-1BC82FA782F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12</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676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 Base Layer is Safe</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199793" y="193118"/>
            <a:ext cx="5070613"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pic>
        <p:nvPicPr>
          <p:cNvPr id="52" name="Picture 51">
            <a:extLst>
              <a:ext uri="{FF2B5EF4-FFF2-40B4-BE49-F238E27FC236}">
                <a16:creationId xmlns:a16="http://schemas.microsoft.com/office/drawing/2014/main" id="{4F636646-0B87-4B6B-B385-81BFAF9D3A94}"/>
              </a:ext>
            </a:extLst>
          </p:cNvPr>
          <p:cNvPicPr>
            <a:picLocks noChangeAspect="1"/>
          </p:cNvPicPr>
          <p:nvPr/>
        </p:nvPicPr>
        <p:blipFill rotWithShape="1">
          <a:blip r:embed="rId3">
            <a:extLst>
              <a:ext uri="{28A0092B-C50C-407E-A947-70E740481C1C}">
                <a14:useLocalDpi xmlns:a14="http://schemas.microsoft.com/office/drawing/2010/main" val="0"/>
              </a:ext>
            </a:extLst>
          </a:blip>
          <a:srcRect l="1125" t="4569" r="49915" b="2199"/>
          <a:stretch/>
        </p:blipFill>
        <p:spPr>
          <a:xfrm>
            <a:off x="1294821" y="995314"/>
            <a:ext cx="7612681" cy="573566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777E4935-3D8A-4489-9EA0-8F0C98A56156}"/>
              </a:ext>
            </a:extLst>
          </p:cNvPr>
          <p:cNvSpPr/>
          <p:nvPr/>
        </p:nvSpPr>
        <p:spPr>
          <a:xfrm>
            <a:off x="6589486" y="2638389"/>
            <a:ext cx="3268184" cy="5617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BBA9BE4-33D3-4818-A6B2-E2B7D478505D}"/>
              </a:ext>
            </a:extLst>
          </p:cNvPr>
          <p:cNvSpPr/>
          <p:nvPr/>
        </p:nvSpPr>
        <p:spPr>
          <a:xfrm>
            <a:off x="10483359" y="5388495"/>
            <a:ext cx="643076" cy="508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91CFAA0-F654-42CA-90A2-5C88C6B1103C}"/>
              </a:ext>
            </a:extLst>
          </p:cNvPr>
          <p:cNvCxnSpPr>
            <a:cxnSpLocks/>
          </p:cNvCxnSpPr>
          <p:nvPr/>
        </p:nvCxnSpPr>
        <p:spPr>
          <a:xfrm>
            <a:off x="8737114" y="3299640"/>
            <a:ext cx="1874063" cy="15167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EC147C4-2973-43BB-ABD2-B550330ABD30}"/>
              </a:ext>
            </a:extLst>
          </p:cNvPr>
          <p:cNvSpPr/>
          <p:nvPr/>
        </p:nvSpPr>
        <p:spPr>
          <a:xfrm>
            <a:off x="10386560" y="4876800"/>
            <a:ext cx="892275" cy="11607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A29C7CA-6A14-4418-A190-D311D6165C5F}"/>
              </a:ext>
            </a:extLst>
          </p:cNvPr>
          <p:cNvSpPr/>
          <p:nvPr/>
        </p:nvSpPr>
        <p:spPr>
          <a:xfrm>
            <a:off x="6464004" y="2514083"/>
            <a:ext cx="3546066" cy="838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4E594A5-BA49-4CA0-A250-886D49F17D23}"/>
              </a:ext>
            </a:extLst>
          </p:cNvPr>
          <p:cNvCxnSpPr>
            <a:cxnSpLocks/>
            <a:endCxn id="18" idx="1"/>
          </p:cNvCxnSpPr>
          <p:nvPr/>
        </p:nvCxnSpPr>
        <p:spPr>
          <a:xfrm flipV="1">
            <a:off x="4699440" y="1091929"/>
            <a:ext cx="5229566" cy="130261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E040EC-8D5F-420C-99D5-8E68F65E637E}"/>
              </a:ext>
            </a:extLst>
          </p:cNvPr>
          <p:cNvSpPr/>
          <p:nvPr/>
        </p:nvSpPr>
        <p:spPr>
          <a:xfrm>
            <a:off x="3947886" y="2349291"/>
            <a:ext cx="1413550" cy="2890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8A6B490-A899-4D10-AEE6-9DE60CEAD68F}"/>
              </a:ext>
            </a:extLst>
          </p:cNvPr>
          <p:cNvSpPr txBox="1"/>
          <p:nvPr/>
        </p:nvSpPr>
        <p:spPr>
          <a:xfrm>
            <a:off x="9929006" y="399431"/>
            <a:ext cx="2134537" cy="1384995"/>
          </a:xfrm>
          <a:prstGeom prst="rect">
            <a:avLst/>
          </a:prstGeom>
          <a:noFill/>
        </p:spPr>
        <p:txBody>
          <a:bodyPr wrap="square" rtlCol="0">
            <a:spAutoFit/>
          </a:bodyPr>
          <a:lstStyle/>
          <a:p>
            <a:r>
              <a:rPr lang="en-US" sz="1400" dirty="0"/>
              <a:t>Software will </a:t>
            </a:r>
            <a:r>
              <a:rPr lang="en-US" sz="1400" i="1" u="sng" dirty="0"/>
              <a:t>look</a:t>
            </a:r>
            <a:r>
              <a:rPr lang="en-US" sz="1400" dirty="0"/>
              <a:t> for a sidechain node, on your computer, (to ask it questions).</a:t>
            </a:r>
            <a:br>
              <a:rPr lang="en-US" sz="1400" dirty="0"/>
            </a:br>
            <a:r>
              <a:rPr lang="en-US" sz="1400" dirty="0"/>
              <a:t>But if it can’t find one it will report back nothing.</a:t>
            </a:r>
          </a:p>
        </p:txBody>
      </p:sp>
      <p:sp>
        <p:nvSpPr>
          <p:cNvPr id="65" name="TextBox 64">
            <a:extLst>
              <a:ext uri="{FF2B5EF4-FFF2-40B4-BE49-F238E27FC236}">
                <a16:creationId xmlns:a16="http://schemas.microsoft.com/office/drawing/2014/main" id="{6A8A8B3C-4EF0-4F10-A461-9B4746FB437A}"/>
              </a:ext>
            </a:extLst>
          </p:cNvPr>
          <p:cNvSpPr txBox="1"/>
          <p:nvPr/>
        </p:nvSpPr>
        <p:spPr>
          <a:xfrm>
            <a:off x="10032055" y="3159278"/>
            <a:ext cx="1758905" cy="923330"/>
          </a:xfrm>
          <a:prstGeom prst="rect">
            <a:avLst/>
          </a:prstGeom>
          <a:noFill/>
        </p:spPr>
        <p:txBody>
          <a:bodyPr wrap="square" rtlCol="0">
            <a:spAutoFit/>
          </a:bodyPr>
          <a:lstStyle/>
          <a:p>
            <a:r>
              <a:rPr lang="en-US" dirty="0"/>
              <a:t>Hash we mentioned before</a:t>
            </a:r>
          </a:p>
        </p:txBody>
      </p:sp>
    </p:spTree>
    <p:extLst>
      <p:ext uri="{BB962C8B-B14F-4D97-AF65-F5344CB8AC3E}">
        <p14:creationId xmlns:p14="http://schemas.microsoft.com/office/powerpoint/2010/main" val="384510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25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433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09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7B1E-BB52-40CB-91CA-6B9416FF31E5}"/>
              </a:ext>
            </a:extLst>
          </p:cNvPr>
          <p:cNvSpPr>
            <a:spLocks noGrp="1"/>
          </p:cNvSpPr>
          <p:nvPr>
            <p:ph type="title"/>
          </p:nvPr>
        </p:nvSpPr>
        <p:spPr>
          <a:xfrm>
            <a:off x="596900" y="200025"/>
            <a:ext cx="10756900" cy="1031875"/>
          </a:xfrm>
        </p:spPr>
        <p:txBody>
          <a:bodyPr>
            <a:normAutofit/>
          </a:bodyPr>
          <a:lstStyle/>
          <a:p>
            <a:pPr algn="ctr"/>
            <a:r>
              <a:rPr lang="en-US" sz="5400" dirty="0"/>
              <a:t>Outline</a:t>
            </a:r>
          </a:p>
        </p:txBody>
      </p:sp>
      <p:sp>
        <p:nvSpPr>
          <p:cNvPr id="3" name="Content Placeholder 2">
            <a:extLst>
              <a:ext uri="{FF2B5EF4-FFF2-40B4-BE49-F238E27FC236}">
                <a16:creationId xmlns:a16="http://schemas.microsoft.com/office/drawing/2014/main" id="{6BE8B086-CA38-4458-B916-14BEB0C4E1FC}"/>
              </a:ext>
            </a:extLst>
          </p:cNvPr>
          <p:cNvSpPr>
            <a:spLocks noGrp="1"/>
          </p:cNvSpPr>
          <p:nvPr>
            <p:ph idx="1"/>
          </p:nvPr>
        </p:nvSpPr>
        <p:spPr>
          <a:xfrm>
            <a:off x="672244" y="1712989"/>
            <a:ext cx="10515600" cy="3786111"/>
          </a:xfrm>
        </p:spPr>
        <p:txBody>
          <a:bodyPr>
            <a:normAutofit/>
          </a:bodyPr>
          <a:lstStyle/>
          <a:p>
            <a:r>
              <a:rPr lang="en-US" sz="3600" dirty="0"/>
              <a:t>Title / Summary (2)</a:t>
            </a:r>
          </a:p>
          <a:p>
            <a:r>
              <a:rPr lang="en-US" sz="3600" dirty="0"/>
              <a:t>Bip300 -- Goal, Three Aspects (16)</a:t>
            </a:r>
          </a:p>
          <a:p>
            <a:r>
              <a:rPr lang="en-US" sz="3600" dirty="0"/>
              <a:t>Outline (1)  -- </a:t>
            </a:r>
            <a:r>
              <a:rPr lang="en-US" sz="3600" i="1" u="sng" dirty="0"/>
              <a:t>YOU ARE HERE</a:t>
            </a:r>
          </a:p>
          <a:p>
            <a:r>
              <a:rPr lang="en-US" sz="3600" dirty="0"/>
              <a:t>Altcoins We Should Copy (15)</a:t>
            </a:r>
          </a:p>
          <a:p>
            <a:r>
              <a:rPr lang="en-US" sz="3600" dirty="0"/>
              <a:t>The Supposed “Drawbacks” of Bip300 (2)</a:t>
            </a:r>
          </a:p>
          <a:p>
            <a:r>
              <a:rPr lang="en-US" sz="3600" dirty="0"/>
              <a:t>Ending (1)</a:t>
            </a:r>
          </a:p>
        </p:txBody>
      </p:sp>
      <p:sp>
        <p:nvSpPr>
          <p:cNvPr id="4" name="Slide Number Placeholder 3">
            <a:extLst>
              <a:ext uri="{FF2B5EF4-FFF2-40B4-BE49-F238E27FC236}">
                <a16:creationId xmlns:a16="http://schemas.microsoft.com/office/drawing/2014/main" id="{7863EDC2-1E14-4582-A229-5F36F2D3FE3A}"/>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492250A8-D137-4707-A12E-EDEDBC698D4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www.drivechain.info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Rounded Corners 5">
            <a:extLst>
              <a:ext uri="{FF2B5EF4-FFF2-40B4-BE49-F238E27FC236}">
                <a16:creationId xmlns:a16="http://schemas.microsoft.com/office/drawing/2014/main" id="{E36D6A32-5D7E-49AD-B35B-5813FC422740}"/>
              </a:ext>
            </a:extLst>
          </p:cNvPr>
          <p:cNvSpPr/>
          <p:nvPr/>
        </p:nvSpPr>
        <p:spPr>
          <a:xfrm>
            <a:off x="274448" y="1384300"/>
            <a:ext cx="11079352" cy="154940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82C2C8D-CC47-4771-9CDB-F2871AB92588}"/>
              </a:ext>
            </a:extLst>
          </p:cNvPr>
          <p:cNvSpPr/>
          <p:nvPr/>
        </p:nvSpPr>
        <p:spPr>
          <a:xfrm>
            <a:off x="390368" y="3582910"/>
            <a:ext cx="11079352" cy="1916189"/>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83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p:txBody>
          <a:bodyPr>
            <a:normAutofit fontScale="90000"/>
          </a:bodyPr>
          <a:lstStyle/>
          <a:p>
            <a:r>
              <a:rPr lang="en-US" sz="5400" dirty="0"/>
              <a:t>The Concept, in One Slide</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2">
            <a:alphaModFix amt="30000"/>
            <a:duotone>
              <a:prstClr val="black"/>
              <a:srgbClr val="D24CD2">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2">
            <a:alphaModFix amt="30000"/>
            <a:duotone>
              <a:prstClr val="black"/>
              <a:srgbClr val="D24CD2">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2">
            <a:alphaModFix amt="30000"/>
            <a:duotone>
              <a:prstClr val="black"/>
              <a:schemeClr val="accent3">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2">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2">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“Sidechains”</a:t>
            </a:r>
          </a:p>
        </p:txBody>
      </p:sp>
      <p:sp>
        <p:nvSpPr>
          <p:cNvPr id="117" name="Footer Placeholder 4">
            <a:extLst>
              <a:ext uri="{FF2B5EF4-FFF2-40B4-BE49-F238E27FC236}">
                <a16:creationId xmlns:a16="http://schemas.microsoft.com/office/drawing/2014/main" id="{89570F1B-B9F7-4204-B12D-AE5722FD809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Tree>
    <p:extLst>
      <p:ext uri="{BB962C8B-B14F-4D97-AF65-F5344CB8AC3E}">
        <p14:creationId xmlns:p14="http://schemas.microsoft.com/office/powerpoint/2010/main" val="77638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93881B03-2F3F-4A09-A66D-AC06113AC08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4BB9AAFE-5332-4254-A92F-3E5351E5C513}"/>
              </a:ext>
            </a:extLst>
          </p:cNvPr>
          <p:cNvSpPr>
            <a:spLocks noGrp="1"/>
          </p:cNvSpPr>
          <p:nvPr>
            <p:ph type="title"/>
          </p:nvPr>
        </p:nvSpPr>
        <p:spPr>
          <a:xfrm>
            <a:off x="157331" y="224875"/>
            <a:ext cx="3292570" cy="2492926"/>
          </a:xfrm>
        </p:spPr>
        <p:txBody>
          <a:bodyPr>
            <a:normAutofit/>
          </a:bodyPr>
          <a:lstStyle/>
          <a:p>
            <a:r>
              <a:rPr lang="en-US" sz="5300" dirty="0"/>
              <a:t>What do we use BIP 300 for…?</a:t>
            </a:r>
            <a:endParaRPr lang="en-US" dirty="0"/>
          </a:p>
        </p:txBody>
      </p:sp>
      <p:sp>
        <p:nvSpPr>
          <p:cNvPr id="5" name="Slide Number Placeholder 4">
            <a:extLst>
              <a:ext uri="{FF2B5EF4-FFF2-40B4-BE49-F238E27FC236}">
                <a16:creationId xmlns:a16="http://schemas.microsoft.com/office/drawing/2014/main" id="{0ED6E684-A03D-4753-9FF7-E7C0D2C44D66}"/>
              </a:ext>
            </a:extLst>
          </p:cNvPr>
          <p:cNvSpPr>
            <a:spLocks noGrp="1"/>
          </p:cNvSpPr>
          <p:nvPr>
            <p:ph type="sldNum" sz="quarter" idx="12"/>
          </p:nvPr>
        </p:nvSpPr>
        <p:spPr/>
        <p:txBody>
          <a:bodyPr/>
          <a:lstStyle/>
          <a:p>
            <a:fld id="{64A73B7B-B545-4723-8D44-5CC401310D8B}" type="slidenum">
              <a:rPr lang="en-US" smtClean="0"/>
              <a:t>20</a:t>
            </a:fld>
            <a:endParaRPr lang="en-US" dirty="0"/>
          </a:p>
        </p:txBody>
      </p:sp>
      <p:pic>
        <p:nvPicPr>
          <p:cNvPr id="9" name="Content Placeholder 8">
            <a:extLst>
              <a:ext uri="{FF2B5EF4-FFF2-40B4-BE49-F238E27FC236}">
                <a16:creationId xmlns:a16="http://schemas.microsoft.com/office/drawing/2014/main" id="{13506822-26C5-4049-81DF-29E18F6ED3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89701" y="784175"/>
            <a:ext cx="6663165" cy="4997374"/>
          </a:xfrm>
        </p:spPr>
      </p:pic>
      <p:sp>
        <p:nvSpPr>
          <p:cNvPr id="11" name="TextBox 10">
            <a:extLst>
              <a:ext uri="{FF2B5EF4-FFF2-40B4-BE49-F238E27FC236}">
                <a16:creationId xmlns:a16="http://schemas.microsoft.com/office/drawing/2014/main" id="{B49746E7-8428-443C-BEE1-FB445591A3A9}"/>
              </a:ext>
            </a:extLst>
          </p:cNvPr>
          <p:cNvSpPr txBox="1"/>
          <p:nvPr/>
        </p:nvSpPr>
        <p:spPr>
          <a:xfrm>
            <a:off x="555530" y="3903990"/>
            <a:ext cx="3115127" cy="1384995"/>
          </a:xfrm>
          <a:prstGeom prst="rect">
            <a:avLst/>
          </a:prstGeom>
          <a:solidFill>
            <a:schemeClr val="bg1"/>
          </a:solidFill>
          <a:ln>
            <a:solidFill>
              <a:schemeClr val="tx1"/>
            </a:solidFill>
          </a:ln>
        </p:spPr>
        <p:txBody>
          <a:bodyPr wrap="square">
            <a:spAutoFit/>
          </a:bodyPr>
          <a:lstStyle/>
          <a:p>
            <a:r>
              <a:rPr lang="en-US" sz="2800" dirty="0"/>
              <a:t>(In other words: Which altcoins are worth copying?)</a:t>
            </a:r>
          </a:p>
        </p:txBody>
      </p:sp>
      <p:sp>
        <p:nvSpPr>
          <p:cNvPr id="13" name="Rectangle 12">
            <a:extLst>
              <a:ext uri="{FF2B5EF4-FFF2-40B4-BE49-F238E27FC236}">
                <a16:creationId xmlns:a16="http://schemas.microsoft.com/office/drawing/2014/main" id="{F253C736-2B40-4F11-AF5B-F3802AF01C9B}"/>
              </a:ext>
            </a:extLst>
          </p:cNvPr>
          <p:cNvSpPr/>
          <p:nvPr/>
        </p:nvSpPr>
        <p:spPr>
          <a:xfrm>
            <a:off x="542951" y="6274113"/>
            <a:ext cx="11106097" cy="529506"/>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327B16F-F53F-47A8-931D-B4D524EC7AEA}"/>
              </a:ext>
            </a:extLst>
          </p:cNvPr>
          <p:cNvSpPr txBox="1"/>
          <p:nvPr/>
        </p:nvSpPr>
        <p:spPr>
          <a:xfrm>
            <a:off x="4673780" y="5879585"/>
            <a:ext cx="6095005" cy="307777"/>
          </a:xfrm>
          <a:prstGeom prst="rect">
            <a:avLst/>
          </a:prstGeom>
          <a:solidFill>
            <a:schemeClr val="bg1"/>
          </a:solidFill>
          <a:ln>
            <a:solidFill>
              <a:schemeClr val="tx1"/>
            </a:solidFill>
          </a:ln>
        </p:spPr>
        <p:txBody>
          <a:bodyPr wrap="square">
            <a:spAutoFit/>
          </a:bodyPr>
          <a:lstStyle/>
          <a:p>
            <a:r>
              <a:rPr lang="en-US" sz="1400" dirty="0"/>
              <a:t>Art: “When I paint my masterpiece” – Nick Kenrick (?) - Creative commons license </a:t>
            </a:r>
          </a:p>
        </p:txBody>
      </p:sp>
    </p:spTree>
    <p:extLst>
      <p:ext uri="{BB962C8B-B14F-4D97-AF65-F5344CB8AC3E}">
        <p14:creationId xmlns:p14="http://schemas.microsoft.com/office/powerpoint/2010/main" val="118786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0AD0A-8AD6-4A97-8DEA-6323C43F8F7C}"/>
              </a:ext>
            </a:extLst>
          </p:cNvPr>
          <p:cNvSpPr>
            <a:spLocks noGrp="1"/>
          </p:cNvSpPr>
          <p:nvPr>
            <p:ph type="title"/>
          </p:nvPr>
        </p:nvSpPr>
        <p:spPr>
          <a:xfrm>
            <a:off x="558800" y="231814"/>
            <a:ext cx="3848100" cy="2149475"/>
          </a:xfrm>
        </p:spPr>
        <p:txBody>
          <a:bodyPr/>
          <a:lstStyle/>
          <a:p>
            <a:r>
              <a:rPr lang="en-US" dirty="0"/>
              <a:t>Altcoins we should copy (?): </a:t>
            </a:r>
            <a:r>
              <a:rPr lang="en-US" dirty="0" err="1"/>
              <a:t>zCash</a:t>
            </a:r>
            <a:endParaRPr lang="en-US" dirty="0"/>
          </a:p>
        </p:txBody>
      </p:sp>
      <p:sp>
        <p:nvSpPr>
          <p:cNvPr id="3" name="Content Placeholder 2">
            <a:extLst>
              <a:ext uri="{FF2B5EF4-FFF2-40B4-BE49-F238E27FC236}">
                <a16:creationId xmlns:a16="http://schemas.microsoft.com/office/drawing/2014/main" id="{13C5E945-72FA-4823-B0C9-CD71FE4BD44E}"/>
              </a:ext>
            </a:extLst>
          </p:cNvPr>
          <p:cNvSpPr>
            <a:spLocks noGrp="1"/>
          </p:cNvSpPr>
          <p:nvPr>
            <p:ph idx="1"/>
          </p:nvPr>
        </p:nvSpPr>
        <p:spPr>
          <a:xfrm>
            <a:off x="728371" y="3686176"/>
            <a:ext cx="3279697" cy="1644650"/>
          </a:xfrm>
        </p:spPr>
        <p:txBody>
          <a:bodyPr/>
          <a:lstStyle/>
          <a:p>
            <a:pPr marL="0" indent="0">
              <a:buNone/>
            </a:pPr>
            <a:r>
              <a:rPr lang="en-US" dirty="0"/>
              <a:t>Image from blockchainhub.net :</a:t>
            </a:r>
            <a:br>
              <a:rPr lang="en-US" dirty="0"/>
            </a:br>
            <a:r>
              <a:rPr lang="en-US" sz="1600" dirty="0"/>
              <a:t>https://blockchainhub.net/blog/infographics/zcash-explained/</a:t>
            </a:r>
            <a:endParaRPr lang="en-US" dirty="0"/>
          </a:p>
        </p:txBody>
      </p:sp>
      <p:sp>
        <p:nvSpPr>
          <p:cNvPr id="5" name="Slide Number Placeholder 4">
            <a:extLst>
              <a:ext uri="{FF2B5EF4-FFF2-40B4-BE49-F238E27FC236}">
                <a16:creationId xmlns:a16="http://schemas.microsoft.com/office/drawing/2014/main" id="{A61BD07B-DE50-41E0-B6DE-424706F0E114}"/>
              </a:ext>
            </a:extLst>
          </p:cNvPr>
          <p:cNvSpPr>
            <a:spLocks noGrp="1"/>
          </p:cNvSpPr>
          <p:nvPr>
            <p:ph type="sldNum" sz="quarter" idx="12"/>
          </p:nvPr>
        </p:nvSpPr>
        <p:spPr/>
        <p:txBody>
          <a:bodyPr/>
          <a:lstStyle/>
          <a:p>
            <a:fld id="{64A73B7B-B545-4723-8D44-5CC401310D8B}" type="slidenum">
              <a:rPr lang="en-US" smtClean="0"/>
              <a:t>21</a:t>
            </a:fld>
            <a:endParaRPr lang="en-US" dirty="0"/>
          </a:p>
        </p:txBody>
      </p:sp>
      <p:pic>
        <p:nvPicPr>
          <p:cNvPr id="9" name="Picture 8">
            <a:extLst>
              <a:ext uri="{FF2B5EF4-FFF2-40B4-BE49-F238E27FC236}">
                <a16:creationId xmlns:a16="http://schemas.microsoft.com/office/drawing/2014/main" id="{46209348-C337-4F20-995B-DF624D899B63}"/>
              </a:ext>
            </a:extLst>
          </p:cNvPr>
          <p:cNvPicPr>
            <a:picLocks noChangeAspect="1"/>
          </p:cNvPicPr>
          <p:nvPr/>
        </p:nvPicPr>
        <p:blipFill>
          <a:blip r:embed="rId2"/>
          <a:stretch>
            <a:fillRect/>
          </a:stretch>
        </p:blipFill>
        <p:spPr>
          <a:xfrm>
            <a:off x="4538472" y="469900"/>
            <a:ext cx="6530696" cy="5448300"/>
          </a:xfrm>
          <a:prstGeom prst="rect">
            <a:avLst/>
          </a:prstGeom>
          <a:ln>
            <a:noFill/>
          </a:ln>
          <a:effectLst>
            <a:outerShdw blurRad="292100" dist="139700" dir="2700000" algn="tl" rotWithShape="0">
              <a:srgbClr val="333333">
                <a:alpha val="65000"/>
              </a:srgbClr>
            </a:outerShdw>
          </a:effectLst>
        </p:spPr>
      </p:pic>
      <p:sp>
        <p:nvSpPr>
          <p:cNvPr id="10" name="Footer Placeholder 4">
            <a:extLst>
              <a:ext uri="{FF2B5EF4-FFF2-40B4-BE49-F238E27FC236}">
                <a16:creationId xmlns:a16="http://schemas.microsoft.com/office/drawing/2014/main" id="{435EB721-E44C-476D-9CC5-4534B5D3BC82}"/>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0179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29A4-3FE5-4134-AFB2-CBA9C203FD82}"/>
              </a:ext>
            </a:extLst>
          </p:cNvPr>
          <p:cNvSpPr>
            <a:spLocks noGrp="1"/>
          </p:cNvSpPr>
          <p:nvPr>
            <p:ph type="title"/>
          </p:nvPr>
        </p:nvSpPr>
        <p:spPr>
          <a:xfrm>
            <a:off x="515748" y="200025"/>
            <a:ext cx="2684652" cy="3800475"/>
          </a:xfrm>
        </p:spPr>
        <p:txBody>
          <a:bodyPr/>
          <a:lstStyle/>
          <a:p>
            <a:r>
              <a:rPr lang="en-US" dirty="0"/>
              <a:t>Losing Customers to Monero (?)</a:t>
            </a:r>
          </a:p>
        </p:txBody>
      </p:sp>
      <p:sp>
        <p:nvSpPr>
          <p:cNvPr id="5" name="Slide Number Placeholder 4">
            <a:extLst>
              <a:ext uri="{FF2B5EF4-FFF2-40B4-BE49-F238E27FC236}">
                <a16:creationId xmlns:a16="http://schemas.microsoft.com/office/drawing/2014/main" id="{475528E2-9DDA-4138-B58A-27208AA62851}"/>
              </a:ext>
            </a:extLst>
          </p:cNvPr>
          <p:cNvSpPr>
            <a:spLocks noGrp="1"/>
          </p:cNvSpPr>
          <p:nvPr>
            <p:ph type="sldNum" sz="quarter" idx="12"/>
          </p:nvPr>
        </p:nvSpPr>
        <p:spPr/>
        <p:txBody>
          <a:bodyPr/>
          <a:lstStyle/>
          <a:p>
            <a:fld id="{64A73B7B-B545-4723-8D44-5CC401310D8B}" type="slidenum">
              <a:rPr lang="en-US" smtClean="0"/>
              <a:t>22</a:t>
            </a:fld>
            <a:endParaRPr lang="en-US" dirty="0"/>
          </a:p>
        </p:txBody>
      </p:sp>
      <p:pic>
        <p:nvPicPr>
          <p:cNvPr id="8" name="Picture 7">
            <a:extLst>
              <a:ext uri="{FF2B5EF4-FFF2-40B4-BE49-F238E27FC236}">
                <a16:creationId xmlns:a16="http://schemas.microsoft.com/office/drawing/2014/main" id="{F4881BBA-D58C-48C4-9C0C-BD1A8E28D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682" y="200025"/>
            <a:ext cx="8305570" cy="5926137"/>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E1B8C2AF-871C-40D1-A0B8-20168E89934D}"/>
              </a:ext>
            </a:extLst>
          </p:cNvPr>
          <p:cNvSpPr/>
          <p:nvPr/>
        </p:nvSpPr>
        <p:spPr>
          <a:xfrm>
            <a:off x="9372600" y="1041400"/>
            <a:ext cx="17272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D7F7EE-AFB2-43A9-AD6A-C8290586AAB5}"/>
              </a:ext>
            </a:extLst>
          </p:cNvPr>
          <p:cNvSpPr/>
          <p:nvPr/>
        </p:nvSpPr>
        <p:spPr>
          <a:xfrm>
            <a:off x="3568700" y="1554162"/>
            <a:ext cx="4457700" cy="546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0D4EA3-8A6C-4806-9A6E-9EBBF1D2CA87}"/>
              </a:ext>
            </a:extLst>
          </p:cNvPr>
          <p:cNvSpPr txBox="1"/>
          <p:nvPr/>
        </p:nvSpPr>
        <p:spPr>
          <a:xfrm>
            <a:off x="5232085" y="2090989"/>
            <a:ext cx="1244600" cy="523220"/>
          </a:xfrm>
          <a:prstGeom prst="rect">
            <a:avLst/>
          </a:prstGeom>
          <a:noFill/>
        </p:spPr>
        <p:txBody>
          <a:bodyPr wrap="square" rtlCol="0">
            <a:spAutoFit/>
          </a:bodyPr>
          <a:lstStyle/>
          <a:p>
            <a:r>
              <a:rPr lang="en-US" sz="2800" b="1" dirty="0">
                <a:solidFill>
                  <a:srgbClr val="FF0000"/>
                </a:solidFill>
              </a:rPr>
              <a:t>Lame!</a:t>
            </a:r>
          </a:p>
        </p:txBody>
      </p:sp>
      <p:sp>
        <p:nvSpPr>
          <p:cNvPr id="9" name="Footer Placeholder 4">
            <a:extLst>
              <a:ext uri="{FF2B5EF4-FFF2-40B4-BE49-F238E27FC236}">
                <a16:creationId xmlns:a16="http://schemas.microsoft.com/office/drawing/2014/main" id="{312C9AAD-B01F-420C-86C5-BB649D37577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 name="Rectangle 2">
            <a:extLst>
              <a:ext uri="{FF2B5EF4-FFF2-40B4-BE49-F238E27FC236}">
                <a16:creationId xmlns:a16="http://schemas.microsoft.com/office/drawing/2014/main" id="{129DE94C-4385-4815-B566-8530A4E0F5A9}"/>
              </a:ext>
            </a:extLst>
          </p:cNvPr>
          <p:cNvSpPr/>
          <p:nvPr/>
        </p:nvSpPr>
        <p:spPr>
          <a:xfrm>
            <a:off x="515748" y="4348264"/>
            <a:ext cx="2684652" cy="1206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“White House Market”</a:t>
            </a:r>
            <a:br>
              <a:rPr lang="en-US" dirty="0"/>
            </a:br>
            <a:r>
              <a:rPr lang="en-US" dirty="0"/>
              <a:t>Retired (not exit scam) on Oct 4, 2021</a:t>
            </a:r>
            <a:br>
              <a:rPr lang="en-US" dirty="0"/>
            </a:br>
            <a:r>
              <a:rPr lang="en-US" dirty="0"/>
              <a:t>[last month]</a:t>
            </a:r>
          </a:p>
        </p:txBody>
      </p:sp>
    </p:spTree>
    <p:extLst>
      <p:ext uri="{BB962C8B-B14F-4D97-AF65-F5344CB8AC3E}">
        <p14:creationId xmlns:p14="http://schemas.microsoft.com/office/powerpoint/2010/main" val="16744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DBC16463-200A-470B-A41E-70749F11DA39}"/>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5" name="Slide Number Placeholder 4">
            <a:extLst>
              <a:ext uri="{FF2B5EF4-FFF2-40B4-BE49-F238E27FC236}">
                <a16:creationId xmlns:a16="http://schemas.microsoft.com/office/drawing/2014/main" id="{A0E02E43-6DCB-44CB-A08B-5006957010C1}"/>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11" name="Title 1">
            <a:extLst>
              <a:ext uri="{FF2B5EF4-FFF2-40B4-BE49-F238E27FC236}">
                <a16:creationId xmlns:a16="http://schemas.microsoft.com/office/drawing/2014/main" id="{9F076DE1-2038-4BC6-BCA9-A072B16147C0}"/>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pic>
        <p:nvPicPr>
          <p:cNvPr id="17" name="Picture 16">
            <a:extLst>
              <a:ext uri="{FF2B5EF4-FFF2-40B4-BE49-F238E27FC236}">
                <a16:creationId xmlns:a16="http://schemas.microsoft.com/office/drawing/2014/main" id="{3B18AFFA-F386-41A8-A2D0-8FCCADBC05E6}"/>
              </a:ext>
            </a:extLst>
          </p:cNvPr>
          <p:cNvPicPr>
            <a:picLocks noChangeAspect="1"/>
          </p:cNvPicPr>
          <p:nvPr/>
        </p:nvPicPr>
        <p:blipFill>
          <a:blip r:embed="rId2"/>
          <a:stretch>
            <a:fillRect/>
          </a:stretch>
        </p:blipFill>
        <p:spPr>
          <a:xfrm>
            <a:off x="3854536" y="121692"/>
            <a:ext cx="8051800" cy="2898983"/>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D8439215-9ED3-4708-BD86-E124E1BD6495}"/>
              </a:ext>
            </a:extLst>
          </p:cNvPr>
          <p:cNvSpPr/>
          <p:nvPr/>
        </p:nvSpPr>
        <p:spPr>
          <a:xfrm>
            <a:off x="5173121" y="1082327"/>
            <a:ext cx="6721509" cy="2824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C955148-9191-41FB-B6C8-E81E49BCD6FB}"/>
              </a:ext>
            </a:extLst>
          </p:cNvPr>
          <p:cNvPicPr>
            <a:picLocks noChangeAspect="1"/>
          </p:cNvPicPr>
          <p:nvPr/>
        </p:nvPicPr>
        <p:blipFill rotWithShape="1">
          <a:blip r:embed="rId3"/>
          <a:srcRect l="12463" b="41054"/>
          <a:stretch/>
        </p:blipFill>
        <p:spPr>
          <a:xfrm>
            <a:off x="206137" y="3211882"/>
            <a:ext cx="6456049" cy="2727671"/>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29072381-ED08-4E87-8E16-74F9942FD963}"/>
              </a:ext>
            </a:extLst>
          </p:cNvPr>
          <p:cNvSpPr/>
          <p:nvPr/>
        </p:nvSpPr>
        <p:spPr>
          <a:xfrm>
            <a:off x="428602" y="5442328"/>
            <a:ext cx="6137298" cy="525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453EBF1-ABB6-4170-B060-04C9CD44E1AD}"/>
              </a:ext>
            </a:extLst>
          </p:cNvPr>
          <p:cNvPicPr>
            <a:picLocks noChangeAspect="1"/>
          </p:cNvPicPr>
          <p:nvPr/>
        </p:nvPicPr>
        <p:blipFill rotWithShape="1">
          <a:blip r:embed="rId4"/>
          <a:srcRect r="17527"/>
          <a:stretch/>
        </p:blipFill>
        <p:spPr>
          <a:xfrm>
            <a:off x="1941232" y="3479067"/>
            <a:ext cx="7047193" cy="1477328"/>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734BC88-0A92-46A4-A78B-B1128414C716}"/>
              </a:ext>
            </a:extLst>
          </p:cNvPr>
          <p:cNvSpPr/>
          <p:nvPr/>
        </p:nvSpPr>
        <p:spPr>
          <a:xfrm>
            <a:off x="6423002" y="4688472"/>
            <a:ext cx="797823" cy="28241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DE57E2-23C7-4178-8DA5-EE1163C9F572}"/>
              </a:ext>
            </a:extLst>
          </p:cNvPr>
          <p:cNvSpPr txBox="1"/>
          <p:nvPr/>
        </p:nvSpPr>
        <p:spPr>
          <a:xfrm>
            <a:off x="7637652" y="3659966"/>
            <a:ext cx="4038600" cy="2308324"/>
          </a:xfrm>
          <a:prstGeom prst="rect">
            <a:avLst/>
          </a:prstGeom>
          <a:solidFill>
            <a:schemeClr val="bg1"/>
          </a:solidFill>
          <a:ln>
            <a:solidFill>
              <a:schemeClr val="tx1"/>
            </a:solidFill>
          </a:ln>
        </p:spPr>
        <p:txBody>
          <a:bodyPr wrap="square">
            <a:spAutoFit/>
          </a:bodyPr>
          <a:lstStyle/>
          <a:p>
            <a:r>
              <a:rPr lang="en-US" dirty="0"/>
              <a:t>Fun facts -- in this thread, Satoshi:</a:t>
            </a:r>
            <a:br>
              <a:rPr lang="en-US" dirty="0"/>
            </a:br>
            <a:r>
              <a:rPr lang="en-US" dirty="0"/>
              <a:t>* Invents what is now known as Merged Mining.</a:t>
            </a:r>
            <a:br>
              <a:rPr lang="en-US" dirty="0"/>
            </a:br>
            <a:r>
              <a:rPr lang="en-US" dirty="0"/>
              <a:t>* Assumes that there will be many separate blockchains that pay different fees (as if this were non-controversial!).</a:t>
            </a:r>
          </a:p>
          <a:p>
            <a:r>
              <a:rPr lang="en-US" dirty="0"/>
              <a:t>* The term “side chain” is used numerous times!</a:t>
            </a:r>
          </a:p>
        </p:txBody>
      </p:sp>
    </p:spTree>
    <p:extLst>
      <p:ext uri="{BB962C8B-B14F-4D97-AF65-F5344CB8AC3E}">
        <p14:creationId xmlns:p14="http://schemas.microsoft.com/office/powerpoint/2010/main" val="64759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24</a:t>
            </a:fld>
            <a:endParaRPr lang="en-US" dirty="0"/>
          </a:p>
        </p:txBody>
      </p:sp>
      <p:pic>
        <p:nvPicPr>
          <p:cNvPr id="11" name="Picture 10">
            <a:extLst>
              <a:ext uri="{FF2B5EF4-FFF2-40B4-BE49-F238E27FC236}">
                <a16:creationId xmlns:a16="http://schemas.microsoft.com/office/drawing/2014/main" id="{2F2491EB-6D6D-4D06-8BBD-01D9669EC09C}"/>
              </a:ext>
            </a:extLst>
          </p:cNvPr>
          <p:cNvPicPr>
            <a:picLocks noChangeAspect="1"/>
          </p:cNvPicPr>
          <p:nvPr/>
        </p:nvPicPr>
        <p:blipFill>
          <a:blip r:embed="rId2"/>
          <a:stretch>
            <a:fillRect/>
          </a:stretch>
        </p:blipFill>
        <p:spPr>
          <a:xfrm>
            <a:off x="3970527" y="114376"/>
            <a:ext cx="7705725" cy="6115050"/>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39D48532-42B0-4AF2-83A5-96808AAE9D1C}"/>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16" name="Title 1">
            <a:extLst>
              <a:ext uri="{FF2B5EF4-FFF2-40B4-BE49-F238E27FC236}">
                <a16:creationId xmlns:a16="http://schemas.microsoft.com/office/drawing/2014/main" id="{49D25FB2-A6B1-4F6C-AC23-67E97143383E}"/>
              </a:ext>
            </a:extLst>
          </p:cNvPr>
          <p:cNvSpPr txBox="1">
            <a:spLocks/>
          </p:cNvSpPr>
          <p:nvPr/>
        </p:nvSpPr>
        <p:spPr>
          <a:xfrm>
            <a:off x="88900" y="2906694"/>
            <a:ext cx="3602780" cy="3098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Screenshot #0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7FF6713F-FB1D-4B8F-94EB-A14F3B695A82}"/>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886436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2906694"/>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342570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26</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2">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88900" y="2906694"/>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6D00A10E-21BE-489B-BD67-454EADC7EB34}"/>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6195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5834" y="1269565"/>
            <a:ext cx="7176358" cy="4804569"/>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88900" y="2906694"/>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10" name="Title 1">
            <a:extLst>
              <a:ext uri="{FF2B5EF4-FFF2-40B4-BE49-F238E27FC236}">
                <a16:creationId xmlns:a16="http://schemas.microsoft.com/office/drawing/2014/main" id="{E6F82C4E-C2B1-4B5E-A90C-A90846F9322D}"/>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Altcoins we should copy (?): </a:t>
            </a:r>
            <a:r>
              <a:rPr lang="en-US" dirty="0" err="1"/>
              <a:t>NameCoin</a:t>
            </a:r>
            <a:endParaRPr lang="en-US" dirty="0"/>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98558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AAD7-4E2B-4176-9DD8-73E7AC16F937}"/>
              </a:ext>
            </a:extLst>
          </p:cNvPr>
          <p:cNvSpPr>
            <a:spLocks noGrp="1"/>
          </p:cNvSpPr>
          <p:nvPr>
            <p:ph type="title"/>
          </p:nvPr>
        </p:nvSpPr>
        <p:spPr>
          <a:xfrm>
            <a:off x="598398" y="200025"/>
            <a:ext cx="10995204" cy="765175"/>
          </a:xfrm>
        </p:spPr>
        <p:txBody>
          <a:bodyPr>
            <a:normAutofit fontScale="90000"/>
          </a:bodyPr>
          <a:lstStyle/>
          <a:p>
            <a:r>
              <a:rPr lang="en-US" dirty="0"/>
              <a:t>Altcoins we should copy (?): XCP / </a:t>
            </a:r>
            <a:r>
              <a:rPr lang="en-US" dirty="0" err="1"/>
              <a:t>BitAssets</a:t>
            </a:r>
            <a:r>
              <a:rPr lang="en-US" dirty="0"/>
              <a:t> / ERC20</a:t>
            </a:r>
          </a:p>
        </p:txBody>
      </p:sp>
      <p:sp>
        <p:nvSpPr>
          <p:cNvPr id="3" name="Content Placeholder 2">
            <a:extLst>
              <a:ext uri="{FF2B5EF4-FFF2-40B4-BE49-F238E27FC236}">
                <a16:creationId xmlns:a16="http://schemas.microsoft.com/office/drawing/2014/main" id="{CA255FC2-F906-4EC4-8EDE-ACC1C0EE953D}"/>
              </a:ext>
            </a:extLst>
          </p:cNvPr>
          <p:cNvSpPr>
            <a:spLocks noGrp="1"/>
          </p:cNvSpPr>
          <p:nvPr>
            <p:ph idx="1"/>
          </p:nvPr>
        </p:nvSpPr>
        <p:spPr/>
        <p:txBody>
          <a:bodyPr/>
          <a:lstStyle/>
          <a:p>
            <a:r>
              <a:rPr lang="en-US" dirty="0"/>
              <a:t>Screenshots NFT craze, Cap table, Outstanding Bonds</a:t>
            </a:r>
          </a:p>
        </p:txBody>
      </p:sp>
      <p:sp>
        <p:nvSpPr>
          <p:cNvPr id="5" name="Slide Number Placeholder 4">
            <a:extLst>
              <a:ext uri="{FF2B5EF4-FFF2-40B4-BE49-F238E27FC236}">
                <a16:creationId xmlns:a16="http://schemas.microsoft.com/office/drawing/2014/main" id="{8D9FB934-99B6-401B-AE1A-DF25396D967F}"/>
              </a:ext>
            </a:extLst>
          </p:cNvPr>
          <p:cNvSpPr>
            <a:spLocks noGrp="1"/>
          </p:cNvSpPr>
          <p:nvPr>
            <p:ph type="sldNum" sz="quarter" idx="12"/>
          </p:nvPr>
        </p:nvSpPr>
        <p:spPr/>
        <p:txBody>
          <a:bodyPr/>
          <a:lstStyle/>
          <a:p>
            <a:fld id="{64A73B7B-B545-4723-8D44-5CC401310D8B}" type="slidenum">
              <a:rPr lang="en-US" smtClean="0"/>
              <a:t>28</a:t>
            </a:fld>
            <a:endParaRPr lang="en-US" dirty="0"/>
          </a:p>
        </p:txBody>
      </p:sp>
      <p:pic>
        <p:nvPicPr>
          <p:cNvPr id="9" name="Picture 8">
            <a:extLst>
              <a:ext uri="{FF2B5EF4-FFF2-40B4-BE49-F238E27FC236}">
                <a16:creationId xmlns:a16="http://schemas.microsoft.com/office/drawing/2014/main" id="{9873DCCA-077C-49D6-BEA3-3ECA2F6E2DFB}"/>
              </a:ext>
            </a:extLst>
          </p:cNvPr>
          <p:cNvPicPr>
            <a:picLocks noChangeAspect="1"/>
          </p:cNvPicPr>
          <p:nvPr/>
        </p:nvPicPr>
        <p:blipFill>
          <a:blip r:embed="rId2"/>
          <a:stretch>
            <a:fillRect/>
          </a:stretch>
        </p:blipFill>
        <p:spPr>
          <a:xfrm>
            <a:off x="681047" y="1166736"/>
            <a:ext cx="10995205" cy="4617389"/>
          </a:xfrm>
          <a:prstGeom prst="rect">
            <a:avLst/>
          </a:prstGeom>
        </p:spPr>
      </p:pic>
      <p:sp>
        <p:nvSpPr>
          <p:cNvPr id="10" name="TextBox 9">
            <a:extLst>
              <a:ext uri="{FF2B5EF4-FFF2-40B4-BE49-F238E27FC236}">
                <a16:creationId xmlns:a16="http://schemas.microsoft.com/office/drawing/2014/main" id="{A9759B89-C0A5-42F5-996F-EAB1AB69CC6D}"/>
              </a:ext>
            </a:extLst>
          </p:cNvPr>
          <p:cNvSpPr txBox="1"/>
          <p:nvPr/>
        </p:nvSpPr>
        <p:spPr>
          <a:xfrm>
            <a:off x="8483600" y="4908550"/>
            <a:ext cx="1104900" cy="369332"/>
          </a:xfrm>
          <a:prstGeom prst="rect">
            <a:avLst/>
          </a:prstGeom>
          <a:noFill/>
        </p:spPr>
        <p:txBody>
          <a:bodyPr wrap="square" rtlCol="0">
            <a:spAutoFit/>
          </a:bodyPr>
          <a:lstStyle/>
          <a:p>
            <a:r>
              <a:rPr lang="en-US" b="1" dirty="0">
                <a:solidFill>
                  <a:srgbClr val="FF0000"/>
                </a:solidFill>
              </a:rPr>
              <a:t>So lame!!</a:t>
            </a:r>
          </a:p>
        </p:txBody>
      </p:sp>
      <p:sp>
        <p:nvSpPr>
          <p:cNvPr id="8" name="Footer Placeholder 4">
            <a:extLst>
              <a:ext uri="{FF2B5EF4-FFF2-40B4-BE49-F238E27FC236}">
                <a16:creationId xmlns:a16="http://schemas.microsoft.com/office/drawing/2014/main" id="{D2C83FBD-C4ED-4F17-A654-4965CD826B58}"/>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82542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82480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The Goal</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23" name="Footer Placeholder 4">
            <a:extLst>
              <a:ext uri="{FF2B5EF4-FFF2-40B4-BE49-F238E27FC236}">
                <a16:creationId xmlns:a16="http://schemas.microsoft.com/office/drawing/2014/main" id="{219D494D-9CA4-459E-BA8B-65B7BFD83B26}"/>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255566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61862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196137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33</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2"/>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3"/>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D668C11-EE8B-46FA-A7AA-0B09C630B240}"/>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Tree>
    <p:extLst>
      <p:ext uri="{BB962C8B-B14F-4D97-AF65-F5344CB8AC3E}">
        <p14:creationId xmlns:p14="http://schemas.microsoft.com/office/powerpoint/2010/main" val="319459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0F33-F336-4828-B25F-54D60421182C}"/>
              </a:ext>
            </a:extLst>
          </p:cNvPr>
          <p:cNvSpPr>
            <a:spLocks noGrp="1"/>
          </p:cNvSpPr>
          <p:nvPr>
            <p:ph type="title"/>
          </p:nvPr>
        </p:nvSpPr>
        <p:spPr/>
        <p:txBody>
          <a:bodyPr/>
          <a:lstStyle/>
          <a:p>
            <a:r>
              <a:rPr lang="en-US" dirty="0"/>
              <a:t>Altcoins we should copy (?): Sia</a:t>
            </a:r>
          </a:p>
        </p:txBody>
      </p:sp>
      <p:sp>
        <p:nvSpPr>
          <p:cNvPr id="3" name="Content Placeholder 2">
            <a:extLst>
              <a:ext uri="{FF2B5EF4-FFF2-40B4-BE49-F238E27FC236}">
                <a16:creationId xmlns:a16="http://schemas.microsoft.com/office/drawing/2014/main" id="{AE87FA3C-B48D-4991-904F-7BDE91AE57AC}"/>
              </a:ext>
            </a:extLst>
          </p:cNvPr>
          <p:cNvSpPr>
            <a:spLocks noGrp="1"/>
          </p:cNvSpPr>
          <p:nvPr>
            <p:ph idx="1"/>
          </p:nvPr>
        </p:nvSpPr>
        <p:spPr>
          <a:xfrm>
            <a:off x="838200" y="1549324"/>
            <a:ext cx="7378700" cy="4627639"/>
          </a:xfrm>
        </p:spPr>
        <p:txBody>
          <a:bodyPr/>
          <a:lstStyle/>
          <a:p>
            <a:r>
              <a:rPr lang="en-US" dirty="0"/>
              <a:t>P2P Cloud Storage – Managed via Blockchain</a:t>
            </a:r>
            <a:endParaRPr lang="en-US" i="1" u="sng" dirty="0"/>
          </a:p>
          <a:p>
            <a:r>
              <a:rPr lang="en-US" baseline="0" dirty="0"/>
              <a:t>Running for 5 years</a:t>
            </a:r>
          </a:p>
          <a:p>
            <a:r>
              <a:rPr lang="en-US" baseline="0" dirty="0"/>
              <a:t>No files ever lost?</a:t>
            </a:r>
          </a:p>
          <a:p>
            <a:r>
              <a:rPr lang="en-US" dirty="0"/>
              <a:t>$1-2 per TB/month (vs $23 on Amazon S3)</a:t>
            </a:r>
            <a:endParaRPr lang="en-US" baseline="0" dirty="0"/>
          </a:p>
        </p:txBody>
      </p:sp>
      <p:sp>
        <p:nvSpPr>
          <p:cNvPr id="5" name="Slide Number Placeholder 4">
            <a:extLst>
              <a:ext uri="{FF2B5EF4-FFF2-40B4-BE49-F238E27FC236}">
                <a16:creationId xmlns:a16="http://schemas.microsoft.com/office/drawing/2014/main" id="{7A2C3C2B-AE1C-4109-9586-540578E9783A}"/>
              </a:ext>
            </a:extLst>
          </p:cNvPr>
          <p:cNvSpPr>
            <a:spLocks noGrp="1"/>
          </p:cNvSpPr>
          <p:nvPr>
            <p:ph type="sldNum" sz="quarter" idx="12"/>
          </p:nvPr>
        </p:nvSpPr>
        <p:spPr/>
        <p:txBody>
          <a:bodyPr/>
          <a:lstStyle/>
          <a:p>
            <a:fld id="{64A73B7B-B545-4723-8D44-5CC401310D8B}" type="slidenum">
              <a:rPr lang="en-US" smtClean="0"/>
              <a:t>34</a:t>
            </a:fld>
            <a:endParaRPr lang="en-US" dirty="0"/>
          </a:p>
        </p:txBody>
      </p:sp>
      <p:pic>
        <p:nvPicPr>
          <p:cNvPr id="11" name="Picture 10">
            <a:extLst>
              <a:ext uri="{FF2B5EF4-FFF2-40B4-BE49-F238E27FC236}">
                <a16:creationId xmlns:a16="http://schemas.microsoft.com/office/drawing/2014/main" id="{C71C938E-66DB-49FB-B2C8-3B305534BC67}"/>
              </a:ext>
            </a:extLst>
          </p:cNvPr>
          <p:cNvPicPr>
            <a:picLocks noChangeAspect="1"/>
          </p:cNvPicPr>
          <p:nvPr/>
        </p:nvPicPr>
        <p:blipFill>
          <a:blip r:embed="rId2"/>
          <a:stretch>
            <a:fillRect/>
          </a:stretch>
        </p:blipFill>
        <p:spPr>
          <a:xfrm>
            <a:off x="963951" y="4291730"/>
            <a:ext cx="10058400" cy="10382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60B7E9F1-12B1-4FB0-9C7F-BA4CBC2193C2}"/>
              </a:ext>
            </a:extLst>
          </p:cNvPr>
          <p:cNvPicPr>
            <a:picLocks noChangeAspect="1"/>
          </p:cNvPicPr>
          <p:nvPr/>
        </p:nvPicPr>
        <p:blipFill>
          <a:blip r:embed="rId3"/>
          <a:stretch>
            <a:fillRect/>
          </a:stretch>
        </p:blipFill>
        <p:spPr>
          <a:xfrm>
            <a:off x="8430179" y="990034"/>
            <a:ext cx="2644221" cy="2681816"/>
          </a:xfrm>
          <a:prstGeom prst="rect">
            <a:avLst/>
          </a:prstGeom>
          <a:ln>
            <a:noFill/>
          </a:ln>
          <a:effectLst>
            <a:outerShdw blurRad="292100" dist="139700" dir="2700000" algn="tl" rotWithShape="0">
              <a:srgbClr val="333333">
                <a:alpha val="65000"/>
              </a:srgbClr>
            </a:outerShdw>
          </a:effectLst>
        </p:spPr>
      </p:pic>
      <p:sp>
        <p:nvSpPr>
          <p:cNvPr id="9" name="Footer Placeholder 4">
            <a:extLst>
              <a:ext uri="{FF2B5EF4-FFF2-40B4-BE49-F238E27FC236}">
                <a16:creationId xmlns:a16="http://schemas.microsoft.com/office/drawing/2014/main" id="{B9B60AA7-CE8A-4128-BAC3-FCF0B0BE9D17}"/>
              </a:ext>
            </a:extLst>
          </p:cNvPr>
          <p:cNvSpPr>
            <a:spLocks noGrp="1"/>
          </p:cNvSpPr>
          <p:nvPr>
            <p:ph type="ftr" sz="quarter" idx="11"/>
          </p:nvPr>
        </p:nvSpPr>
        <p:spPr>
          <a:xfrm>
            <a:off x="206138" y="63911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7" name="Picture 6">
            <a:extLst>
              <a:ext uri="{FF2B5EF4-FFF2-40B4-BE49-F238E27FC236}">
                <a16:creationId xmlns:a16="http://schemas.microsoft.com/office/drawing/2014/main" id="{8A45AF74-17FC-445A-BD5A-6BA03378FB7F}"/>
              </a:ext>
            </a:extLst>
          </p:cNvPr>
          <p:cNvPicPr>
            <a:picLocks noChangeAspect="1"/>
          </p:cNvPicPr>
          <p:nvPr/>
        </p:nvPicPr>
        <p:blipFill>
          <a:blip r:embed="rId4"/>
          <a:stretch>
            <a:fillRect/>
          </a:stretch>
        </p:blipFill>
        <p:spPr>
          <a:xfrm>
            <a:off x="1417827" y="4976739"/>
            <a:ext cx="10258425" cy="11239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49863325-CFDF-4425-82DD-B0371C98D1EB}"/>
              </a:ext>
            </a:extLst>
          </p:cNvPr>
          <p:cNvSpPr/>
          <p:nvPr/>
        </p:nvSpPr>
        <p:spPr>
          <a:xfrm>
            <a:off x="172950" y="4543040"/>
            <a:ext cx="791001" cy="282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a:t>
            </a:r>
          </a:p>
        </p:txBody>
      </p:sp>
      <p:sp>
        <p:nvSpPr>
          <p:cNvPr id="14" name="Rectangle 13">
            <a:extLst>
              <a:ext uri="{FF2B5EF4-FFF2-40B4-BE49-F238E27FC236}">
                <a16:creationId xmlns:a16="http://schemas.microsoft.com/office/drawing/2014/main" id="{81D8B58E-2898-4E05-BFCD-D7B84A983354}"/>
              </a:ext>
            </a:extLst>
          </p:cNvPr>
          <p:cNvSpPr/>
          <p:nvPr/>
        </p:nvSpPr>
        <p:spPr>
          <a:xfrm>
            <a:off x="172950" y="5297147"/>
            <a:ext cx="1328778" cy="6184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 4</a:t>
            </a:r>
            <a:br>
              <a:rPr lang="en-US" dirty="0"/>
            </a:br>
            <a:r>
              <a:rPr lang="en-US" dirty="0"/>
              <a:t>(Yesterday)</a:t>
            </a:r>
          </a:p>
        </p:txBody>
      </p:sp>
      <p:sp>
        <p:nvSpPr>
          <p:cNvPr id="10" name="Rectangle 9">
            <a:extLst>
              <a:ext uri="{FF2B5EF4-FFF2-40B4-BE49-F238E27FC236}">
                <a16:creationId xmlns:a16="http://schemas.microsoft.com/office/drawing/2014/main" id="{7C33BDA4-6786-4F6A-B1EB-8C665A8CFC13}"/>
              </a:ext>
            </a:extLst>
          </p:cNvPr>
          <p:cNvSpPr/>
          <p:nvPr/>
        </p:nvSpPr>
        <p:spPr>
          <a:xfrm>
            <a:off x="1722099" y="6117084"/>
            <a:ext cx="1052388"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+36%</a:t>
            </a:r>
          </a:p>
        </p:txBody>
      </p:sp>
      <p:sp>
        <p:nvSpPr>
          <p:cNvPr id="16" name="Rectangle 15">
            <a:extLst>
              <a:ext uri="{FF2B5EF4-FFF2-40B4-BE49-F238E27FC236}">
                <a16:creationId xmlns:a16="http://schemas.microsoft.com/office/drawing/2014/main" id="{97937FCB-A7FB-45DB-8E98-434FF41C54D7}"/>
              </a:ext>
            </a:extLst>
          </p:cNvPr>
          <p:cNvSpPr/>
          <p:nvPr/>
        </p:nvSpPr>
        <p:spPr>
          <a:xfrm>
            <a:off x="4527550"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+15%</a:t>
            </a:r>
          </a:p>
        </p:txBody>
      </p:sp>
      <p:sp>
        <p:nvSpPr>
          <p:cNvPr id="17" name="Rectangle 16">
            <a:extLst>
              <a:ext uri="{FF2B5EF4-FFF2-40B4-BE49-F238E27FC236}">
                <a16:creationId xmlns:a16="http://schemas.microsoft.com/office/drawing/2014/main" id="{71FF693B-37D7-4EB5-8BCC-E17B0AC79882}"/>
              </a:ext>
            </a:extLst>
          </p:cNvPr>
          <p:cNvSpPr/>
          <p:nvPr/>
        </p:nvSpPr>
        <p:spPr>
          <a:xfrm>
            <a:off x="7436313" y="6119739"/>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+86%</a:t>
            </a:r>
          </a:p>
        </p:txBody>
      </p:sp>
      <p:sp>
        <p:nvSpPr>
          <p:cNvPr id="18" name="Rectangle 17">
            <a:extLst>
              <a:ext uri="{FF2B5EF4-FFF2-40B4-BE49-F238E27FC236}">
                <a16:creationId xmlns:a16="http://schemas.microsoft.com/office/drawing/2014/main" id="{D3E5EED5-7AB3-41E9-B31F-ADFF6B512C66}"/>
              </a:ext>
            </a:extLst>
          </p:cNvPr>
          <p:cNvSpPr/>
          <p:nvPr/>
        </p:nvSpPr>
        <p:spPr>
          <a:xfrm>
            <a:off x="10244714" y="6117702"/>
            <a:ext cx="1168400" cy="44524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+0%</a:t>
            </a:r>
          </a:p>
        </p:txBody>
      </p:sp>
      <p:sp>
        <p:nvSpPr>
          <p:cNvPr id="19" name="TextBox 18">
            <a:extLst>
              <a:ext uri="{FF2B5EF4-FFF2-40B4-BE49-F238E27FC236}">
                <a16:creationId xmlns:a16="http://schemas.microsoft.com/office/drawing/2014/main" id="{617D67F2-5A1D-40A2-83F9-AF146007C9A3}"/>
              </a:ext>
            </a:extLst>
          </p:cNvPr>
          <p:cNvSpPr txBox="1"/>
          <p:nvPr/>
        </p:nvSpPr>
        <p:spPr>
          <a:xfrm>
            <a:off x="8531779" y="3696684"/>
            <a:ext cx="2644221" cy="523220"/>
          </a:xfrm>
          <a:prstGeom prst="rect">
            <a:avLst/>
          </a:prstGeom>
          <a:noFill/>
        </p:spPr>
        <p:txBody>
          <a:bodyPr wrap="square">
            <a:spAutoFit/>
          </a:bodyPr>
          <a:lstStyle/>
          <a:p>
            <a:r>
              <a:rPr lang="en-US" sz="2800" i="1" u="sng" dirty="0"/>
              <a:t>https://sia.tech </a:t>
            </a:r>
            <a:endParaRPr lang="en-US" sz="2800" dirty="0"/>
          </a:p>
        </p:txBody>
      </p:sp>
    </p:spTree>
    <p:extLst>
      <p:ext uri="{BB962C8B-B14F-4D97-AF65-F5344CB8AC3E}">
        <p14:creationId xmlns:p14="http://schemas.microsoft.com/office/powerpoint/2010/main" val="57121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2937D1-94CB-4D90-B127-9AE0B55C90A7}"/>
              </a:ext>
            </a:extLst>
          </p:cNvPr>
          <p:cNvPicPr>
            <a:picLocks noChangeAspect="1"/>
          </p:cNvPicPr>
          <p:nvPr/>
        </p:nvPicPr>
        <p:blipFill>
          <a:blip r:embed="rId2"/>
          <a:stretch>
            <a:fillRect/>
          </a:stretch>
        </p:blipFill>
        <p:spPr>
          <a:xfrm>
            <a:off x="5878285" y="1320800"/>
            <a:ext cx="5374064" cy="3658682"/>
          </a:xfrm>
          <a:prstGeom prst="rect">
            <a:avLst/>
          </a:prstGeom>
        </p:spPr>
      </p:pic>
      <p:sp>
        <p:nvSpPr>
          <p:cNvPr id="2" name="Title 1">
            <a:extLst>
              <a:ext uri="{FF2B5EF4-FFF2-40B4-BE49-F238E27FC236}">
                <a16:creationId xmlns:a16="http://schemas.microsoft.com/office/drawing/2014/main" id="{8D244A50-83DB-4E8A-B0CE-BEF1DE0E32CA}"/>
              </a:ext>
            </a:extLst>
          </p:cNvPr>
          <p:cNvSpPr>
            <a:spLocks noGrp="1"/>
          </p:cNvSpPr>
          <p:nvPr>
            <p:ph type="title"/>
          </p:nvPr>
        </p:nvSpPr>
        <p:spPr>
          <a:xfrm>
            <a:off x="508000" y="200025"/>
            <a:ext cx="11168252" cy="1120775"/>
          </a:xfrm>
        </p:spPr>
        <p:txBody>
          <a:bodyPr>
            <a:normAutofit/>
          </a:bodyPr>
          <a:lstStyle/>
          <a:p>
            <a:r>
              <a:rPr lang="en-US" dirty="0"/>
              <a:t>Finally: How Bip300 Improves Layer1</a:t>
            </a:r>
          </a:p>
        </p:txBody>
      </p:sp>
      <p:sp>
        <p:nvSpPr>
          <p:cNvPr id="3" name="Content Placeholder 2">
            <a:extLst>
              <a:ext uri="{FF2B5EF4-FFF2-40B4-BE49-F238E27FC236}">
                <a16:creationId xmlns:a16="http://schemas.microsoft.com/office/drawing/2014/main" id="{BE560236-7C70-44EB-BBE3-1B62566E9799}"/>
              </a:ext>
            </a:extLst>
          </p:cNvPr>
          <p:cNvSpPr>
            <a:spLocks noGrp="1"/>
          </p:cNvSpPr>
          <p:nvPr>
            <p:ph idx="1"/>
          </p:nvPr>
        </p:nvSpPr>
        <p:spPr>
          <a:xfrm>
            <a:off x="424352" y="1599659"/>
            <a:ext cx="4920575" cy="3658681"/>
          </a:xfrm>
        </p:spPr>
        <p:txBody>
          <a:bodyPr>
            <a:normAutofit/>
          </a:bodyPr>
          <a:lstStyle/>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Never Change Layer 1 Again – “Protocol Ossification”</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“drama”.</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No “mob rule”. </a:t>
            </a:r>
          </a:p>
          <a:p>
            <a:pPr marL="285750" marR="0" indent="-514350">
              <a:lnSpc>
                <a:spcPct val="100000"/>
              </a:lnSpc>
              <a:spcBef>
                <a:spcPts val="0"/>
              </a:spcBef>
              <a:spcAft>
                <a:spcPts val="80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Shrink Layer1 Blocksize.</a:t>
            </a:r>
          </a:p>
          <a:p>
            <a:pPr marL="742950" lvl="1" indent="-514350">
              <a:lnSpc>
                <a:spcPct val="100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Improves Decentralization.</a:t>
            </a:r>
          </a:p>
          <a:p>
            <a:pPr marL="742950" lvl="1" indent="-514350">
              <a:lnSpc>
                <a:spcPct val="100000"/>
              </a:lnSpc>
              <a:spcBef>
                <a:spcPts val="0"/>
              </a:spcBef>
              <a:spcAft>
                <a:spcPts val="800"/>
              </a:spcAft>
            </a:pPr>
            <a:r>
              <a:rPr lang="en-US" dirty="0"/>
              <a:t>Protects your node.</a:t>
            </a:r>
          </a:p>
        </p:txBody>
      </p:sp>
      <p:sp>
        <p:nvSpPr>
          <p:cNvPr id="4" name="Slide Number Placeholder 3">
            <a:extLst>
              <a:ext uri="{FF2B5EF4-FFF2-40B4-BE49-F238E27FC236}">
                <a16:creationId xmlns:a16="http://schemas.microsoft.com/office/drawing/2014/main" id="{C7FA8568-AD86-45FB-98F9-2B6CB7B9E8AD}"/>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7" name="TextBox 6">
            <a:extLst>
              <a:ext uri="{FF2B5EF4-FFF2-40B4-BE49-F238E27FC236}">
                <a16:creationId xmlns:a16="http://schemas.microsoft.com/office/drawing/2014/main" id="{7A30960F-F2AB-4044-B403-D3FAA9875B26}"/>
              </a:ext>
            </a:extLst>
          </p:cNvPr>
          <p:cNvSpPr txBox="1"/>
          <p:nvPr/>
        </p:nvSpPr>
        <p:spPr>
          <a:xfrm>
            <a:off x="6608304" y="4979482"/>
            <a:ext cx="3914025" cy="276999"/>
          </a:xfrm>
          <a:prstGeom prst="rect">
            <a:avLst/>
          </a:prstGeom>
          <a:noFill/>
        </p:spPr>
        <p:txBody>
          <a:bodyPr wrap="square">
            <a:spAutoFit/>
          </a:bodyPr>
          <a:lstStyle/>
          <a:p>
            <a:r>
              <a:rPr lang="en-US" sz="1200" i="1" dirty="0"/>
              <a:t>“Frozen Bitcoin” - Marco </a:t>
            </a:r>
            <a:r>
              <a:rPr lang="en-US" sz="1200" i="1" dirty="0" err="1"/>
              <a:t>Verch</a:t>
            </a:r>
            <a:r>
              <a:rPr lang="en-US" sz="1200" i="1" dirty="0"/>
              <a:t> , Creative Commons License</a:t>
            </a:r>
          </a:p>
        </p:txBody>
      </p:sp>
      <p:sp>
        <p:nvSpPr>
          <p:cNvPr id="8" name="Footer Placeholder 4">
            <a:extLst>
              <a:ext uri="{FF2B5EF4-FFF2-40B4-BE49-F238E27FC236}">
                <a16:creationId xmlns:a16="http://schemas.microsoft.com/office/drawing/2014/main" id="{D21C8E9B-28F4-4EEF-905D-8861ED5942CE}"/>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733193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Fringe Ideas</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4</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14" name="Footer Placeholder 4">
            <a:extLst>
              <a:ext uri="{FF2B5EF4-FFF2-40B4-BE49-F238E27FC236}">
                <a16:creationId xmlns:a16="http://schemas.microsoft.com/office/drawing/2014/main" id="{0EE4668D-5E27-432B-9139-1AD0C52368A3}"/>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miley Face 60">
            <a:extLst>
              <a:ext uri="{FF2B5EF4-FFF2-40B4-BE49-F238E27FC236}">
                <a16:creationId xmlns:a16="http://schemas.microsoft.com/office/drawing/2014/main" id="{CEB05F1B-3345-4EAE-9F18-D3FB5B514B3C}"/>
              </a:ext>
            </a:extLst>
          </p:cNvPr>
          <p:cNvSpPr/>
          <p:nvPr/>
        </p:nvSpPr>
        <p:spPr>
          <a:xfrm>
            <a:off x="3196144" y="521413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6DBB9-FBAE-40C9-A75E-64CA04102F1C}"/>
              </a:ext>
            </a:extLst>
          </p:cNvPr>
          <p:cNvSpPr>
            <a:spLocks noGrp="1"/>
          </p:cNvSpPr>
          <p:nvPr>
            <p:ph type="title"/>
          </p:nvPr>
        </p:nvSpPr>
        <p:spPr/>
        <p:txBody>
          <a:bodyPr/>
          <a:lstStyle/>
          <a:p>
            <a:r>
              <a:rPr lang="en-US" dirty="0"/>
              <a:t>Future of Bip300 – Depends on You!</a:t>
            </a:r>
          </a:p>
        </p:txBody>
      </p:sp>
      <p:sp>
        <p:nvSpPr>
          <p:cNvPr id="3" name="Content Placeholder 2">
            <a:extLst>
              <a:ext uri="{FF2B5EF4-FFF2-40B4-BE49-F238E27FC236}">
                <a16:creationId xmlns:a16="http://schemas.microsoft.com/office/drawing/2014/main" id="{3E4BA003-FDC2-4C39-89FF-5E7996FB7212}"/>
              </a:ext>
            </a:extLst>
          </p:cNvPr>
          <p:cNvSpPr>
            <a:spLocks noGrp="1"/>
          </p:cNvSpPr>
          <p:nvPr>
            <p:ph idx="1"/>
          </p:nvPr>
        </p:nvSpPr>
        <p:spPr>
          <a:xfrm>
            <a:off x="542552" y="1202843"/>
            <a:ext cx="4575024" cy="3148568"/>
          </a:xfrm>
        </p:spPr>
        <p:txBody>
          <a:bodyPr/>
          <a:lstStyle/>
          <a:p>
            <a:pPr marL="514350" indent="-514350">
              <a:buAutoNum type="arabicPeriod"/>
            </a:pPr>
            <a:r>
              <a:rPr lang="en-US" dirty="0"/>
              <a:t>Learn !</a:t>
            </a:r>
          </a:p>
          <a:p>
            <a:pPr lvl="1"/>
            <a:r>
              <a:rPr lang="en-US" dirty="0"/>
              <a:t>Download the software</a:t>
            </a:r>
          </a:p>
          <a:p>
            <a:pPr lvl="1"/>
            <a:r>
              <a:rPr lang="en-US" dirty="0"/>
              <a:t>Read drivechain.info </a:t>
            </a:r>
          </a:p>
          <a:p>
            <a:pPr marL="514350" indent="-514350">
              <a:buAutoNum type="arabicPeriod"/>
            </a:pPr>
            <a:r>
              <a:rPr lang="en-US" dirty="0"/>
              <a:t>Talk</a:t>
            </a:r>
          </a:p>
          <a:p>
            <a:pPr lvl="1"/>
            <a:r>
              <a:rPr lang="en-US" dirty="0"/>
              <a:t>Soft forks need consensus</a:t>
            </a:r>
          </a:p>
          <a:p>
            <a:pPr lvl="1"/>
            <a:r>
              <a:rPr lang="en-US" dirty="0"/>
              <a:t>Invite on podcasts/whatever</a:t>
            </a:r>
          </a:p>
          <a:p>
            <a:pPr marL="514350" indent="-514350">
              <a:buFont typeface="+mj-lt"/>
              <a:buAutoNum type="arabicPeriod" startAt="3"/>
            </a:pPr>
            <a:r>
              <a:rPr lang="en-US" dirty="0"/>
              <a:t>View Altcoins Differently</a:t>
            </a:r>
          </a:p>
        </p:txBody>
      </p:sp>
      <p:sp>
        <p:nvSpPr>
          <p:cNvPr id="5" name="Slide Number Placeholder 4">
            <a:extLst>
              <a:ext uri="{FF2B5EF4-FFF2-40B4-BE49-F238E27FC236}">
                <a16:creationId xmlns:a16="http://schemas.microsoft.com/office/drawing/2014/main" id="{7AA9B21A-5DD0-424B-A6C6-E4BA652FDF98}"/>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8" name="Footer Placeholder 4">
            <a:extLst>
              <a:ext uri="{FF2B5EF4-FFF2-40B4-BE49-F238E27FC236}">
                <a16:creationId xmlns:a16="http://schemas.microsoft.com/office/drawing/2014/main" id="{CBCA3E6D-B098-4A36-B8E3-571C67C5709F}"/>
              </a:ext>
            </a:extLst>
          </p:cNvPr>
          <p:cNvSpPr>
            <a:spLocks noGrp="1"/>
          </p:cNvSpPr>
          <p:nvPr>
            <p:ph type="ftr" sz="quarter" idx="11"/>
          </p:nvPr>
        </p:nvSpPr>
        <p:spPr>
          <a:xfrm>
            <a:off x="154379" y="6378499"/>
            <a:ext cx="11447813" cy="365125"/>
          </a:xfrm>
          <a:ln w="57150">
            <a:solidFill>
              <a:srgbClr val="FF5050"/>
            </a:solidFill>
          </a:ln>
        </p:spPr>
        <p:txBody>
          <a:bodyPr/>
          <a:lstStyle/>
          <a:p>
            <a:r>
              <a:rPr lang="en-US" u="sng" dirty="0">
                <a:solidFill>
                  <a:srgbClr val="C00000"/>
                </a:solidFill>
              </a:rPr>
              <a:t>Telegram:</a:t>
            </a:r>
            <a:r>
              <a:rPr lang="en-US" dirty="0">
                <a:solidFill>
                  <a:srgbClr val="C00000"/>
                </a:solidFill>
              </a:rPr>
              <a:t> </a:t>
            </a:r>
            <a:r>
              <a:rPr lang="en-US" dirty="0"/>
              <a:t>t.me/</a:t>
            </a:r>
            <a:r>
              <a:rPr lang="en-US" dirty="0" err="1"/>
              <a:t>DcInsiders</a:t>
            </a:r>
            <a:r>
              <a:rPr lang="en-US" dirty="0"/>
              <a:t>     </a:t>
            </a:r>
            <a:r>
              <a:rPr lang="en-US" u="sng" dirty="0">
                <a:solidFill>
                  <a:srgbClr val="C00000"/>
                </a:solidFill>
              </a:rPr>
              <a:t>Website:</a:t>
            </a:r>
            <a:r>
              <a:rPr lang="en-US" dirty="0">
                <a:solidFill>
                  <a:srgbClr val="C00000"/>
                </a:solidFill>
              </a:rPr>
              <a:t> </a:t>
            </a:r>
            <a:r>
              <a:rPr lang="en-US" dirty="0"/>
              <a:t>www.drivechain.info        </a:t>
            </a:r>
            <a:r>
              <a:rPr lang="en-US" u="sng" dirty="0">
                <a:solidFill>
                  <a:srgbClr val="C00000"/>
                </a:solidFill>
              </a:rPr>
              <a:t>Paul’s Twitter:</a:t>
            </a:r>
            <a:r>
              <a:rPr lang="en-US" dirty="0">
                <a:solidFill>
                  <a:srgbClr val="C00000"/>
                </a:solidFill>
              </a:rPr>
              <a:t> </a:t>
            </a:r>
            <a:r>
              <a:rPr lang="en-US" dirty="0"/>
              <a:t>@truthcoin</a:t>
            </a:r>
          </a:p>
        </p:txBody>
      </p:sp>
      <p:pic>
        <p:nvPicPr>
          <p:cNvPr id="10" name="Picture 9">
            <a:extLst>
              <a:ext uri="{FF2B5EF4-FFF2-40B4-BE49-F238E27FC236}">
                <a16:creationId xmlns:a16="http://schemas.microsoft.com/office/drawing/2014/main" id="{B79244C0-A415-4900-8318-CDB01A703BFE}"/>
              </a:ext>
            </a:extLst>
          </p:cNvPr>
          <p:cNvPicPr>
            <a:picLocks noChangeAspect="1"/>
          </p:cNvPicPr>
          <p:nvPr/>
        </p:nvPicPr>
        <p:blipFill>
          <a:blip r:embed="rId3"/>
          <a:stretch>
            <a:fillRect/>
          </a:stretch>
        </p:blipFill>
        <p:spPr>
          <a:xfrm>
            <a:off x="5308433" y="1336611"/>
            <a:ext cx="6601812" cy="388527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85A5D96-7B61-4D6C-9054-BE5F759EF07E}"/>
              </a:ext>
            </a:extLst>
          </p:cNvPr>
          <p:cNvSpPr txBox="1"/>
          <p:nvPr/>
        </p:nvSpPr>
        <p:spPr>
          <a:xfrm>
            <a:off x="7340600" y="1112437"/>
            <a:ext cx="3530602" cy="738664"/>
          </a:xfrm>
          <a:prstGeom prst="rect">
            <a:avLst/>
          </a:prstGeom>
          <a:solidFill>
            <a:schemeClr val="bg1">
              <a:lumMod val="95000"/>
            </a:schemeClr>
          </a:solidFill>
          <a:ln>
            <a:solidFill>
              <a:schemeClr val="tx1"/>
            </a:solidFill>
          </a:ln>
        </p:spPr>
        <p:txBody>
          <a:bodyPr wrap="square">
            <a:spAutoFit/>
          </a:bodyPr>
          <a:lstStyle/>
          <a:p>
            <a:r>
              <a:rPr lang="en-US" sz="2400" b="1" dirty="0"/>
              <a:t>drivechain.info/releases/</a:t>
            </a:r>
          </a:p>
          <a:p>
            <a:pPr algn="ctr"/>
            <a:r>
              <a:rPr lang="en-US" dirty="0"/>
              <a:t>Drivechain = </a:t>
            </a:r>
            <a:r>
              <a:rPr lang="en-US" dirty="0" err="1"/>
              <a:t>Bip</a:t>
            </a:r>
            <a:r>
              <a:rPr lang="en-US" dirty="0"/>
              <a:t> 300+301</a:t>
            </a:r>
          </a:p>
        </p:txBody>
      </p:sp>
      <p:sp>
        <p:nvSpPr>
          <p:cNvPr id="11" name="Smiley Face 10">
            <a:extLst>
              <a:ext uri="{FF2B5EF4-FFF2-40B4-BE49-F238E27FC236}">
                <a16:creationId xmlns:a16="http://schemas.microsoft.com/office/drawing/2014/main" id="{10362624-CB0E-4C0F-8A34-C7702DFDFCF9}"/>
              </a:ext>
            </a:extLst>
          </p:cNvPr>
          <p:cNvSpPr/>
          <p:nvPr/>
        </p:nvSpPr>
        <p:spPr>
          <a:xfrm>
            <a:off x="790891" y="522188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AF4CB-335B-4EB7-B866-2564DE7AAD65}"/>
              </a:ext>
            </a:extLst>
          </p:cNvPr>
          <p:cNvSpPr/>
          <p:nvPr/>
        </p:nvSpPr>
        <p:spPr>
          <a:xfrm>
            <a:off x="1172272" y="5155316"/>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CAEC2DEC-90F5-4518-81A3-C56582EE9769}"/>
              </a:ext>
            </a:extLst>
          </p:cNvPr>
          <p:cNvSpPr/>
          <p:nvPr/>
        </p:nvSpPr>
        <p:spPr>
          <a:xfrm>
            <a:off x="1261934" y="4806499"/>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F0957904-141B-4A32-9D8C-4D4687CC1132}"/>
              </a:ext>
            </a:extLst>
          </p:cNvPr>
          <p:cNvSpPr/>
          <p:nvPr/>
        </p:nvSpPr>
        <p:spPr>
          <a:xfrm>
            <a:off x="1750122" y="5260053"/>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69192E96-8FC4-4152-9ABC-9651DC688548}"/>
              </a:ext>
            </a:extLst>
          </p:cNvPr>
          <p:cNvSpPr/>
          <p:nvPr/>
        </p:nvSpPr>
        <p:spPr>
          <a:xfrm>
            <a:off x="1604834" y="4880890"/>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84D75EA4-286D-46E6-A5CB-A0D6B81254A6}"/>
              </a:ext>
            </a:extLst>
          </p:cNvPr>
          <p:cNvSpPr/>
          <p:nvPr/>
        </p:nvSpPr>
        <p:spPr>
          <a:xfrm>
            <a:off x="1617534" y="5499890"/>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72E9DC6-69A3-4353-A034-FFDEA21A8934}"/>
              </a:ext>
            </a:extLst>
          </p:cNvPr>
          <p:cNvSpPr/>
          <p:nvPr/>
        </p:nvSpPr>
        <p:spPr>
          <a:xfrm>
            <a:off x="2227134" y="468059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2537D8D-B080-46A8-9E2C-459123404D84}"/>
              </a:ext>
            </a:extLst>
          </p:cNvPr>
          <p:cNvSpPr/>
          <p:nvPr/>
        </p:nvSpPr>
        <p:spPr>
          <a:xfrm>
            <a:off x="2721672" y="51985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4EF5E143-17EE-48A8-A7D2-73487D70AE7D}"/>
              </a:ext>
            </a:extLst>
          </p:cNvPr>
          <p:cNvSpPr/>
          <p:nvPr/>
        </p:nvSpPr>
        <p:spPr>
          <a:xfrm>
            <a:off x="2194114" y="5315318"/>
            <a:ext cx="330200" cy="326794"/>
          </a:xfrm>
          <a:prstGeom prst="smileyFac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0B29DB5E-4C82-4A63-9C2E-1183CF8118E0}"/>
              </a:ext>
            </a:extLst>
          </p:cNvPr>
          <p:cNvSpPr/>
          <p:nvPr/>
        </p:nvSpPr>
        <p:spPr>
          <a:xfrm>
            <a:off x="2385122" y="4838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67EC633-5AA7-4E46-89CC-225FD1D90CF9}"/>
              </a:ext>
            </a:extLst>
          </p:cNvPr>
          <p:cNvSpPr/>
          <p:nvPr/>
        </p:nvSpPr>
        <p:spPr>
          <a:xfrm>
            <a:off x="2772472" y="54571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638AB717-1D63-4653-A1E0-E7BB16B56575}"/>
              </a:ext>
            </a:extLst>
          </p:cNvPr>
          <p:cNvSpPr/>
          <p:nvPr/>
        </p:nvSpPr>
        <p:spPr>
          <a:xfrm>
            <a:off x="4096827" y="480377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C8BFF66C-8E61-4CAE-BFA1-F5C47D18DCBD}"/>
              </a:ext>
            </a:extLst>
          </p:cNvPr>
          <p:cNvSpPr/>
          <p:nvPr/>
        </p:nvSpPr>
        <p:spPr>
          <a:xfrm>
            <a:off x="2614484" y="53526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7C562010-16E4-4901-8A71-0FCB02D47E19}"/>
              </a:ext>
            </a:extLst>
          </p:cNvPr>
          <p:cNvSpPr/>
          <p:nvPr/>
        </p:nvSpPr>
        <p:spPr>
          <a:xfrm>
            <a:off x="2709734" y="4921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6D5E8C8E-7FBA-4EF3-BBE1-289FD78FB41B}"/>
              </a:ext>
            </a:extLst>
          </p:cNvPr>
          <p:cNvSpPr/>
          <p:nvPr/>
        </p:nvSpPr>
        <p:spPr>
          <a:xfrm>
            <a:off x="2722434" y="55401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B78111ED-C60D-4A70-82E2-FF44A749A6C8}"/>
              </a:ext>
            </a:extLst>
          </p:cNvPr>
          <p:cNvSpPr/>
          <p:nvPr/>
        </p:nvSpPr>
        <p:spPr>
          <a:xfrm>
            <a:off x="3451922" y="523876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F67B72CC-37D0-4911-B42A-858DD86D5AE8}"/>
              </a:ext>
            </a:extLst>
          </p:cNvPr>
          <p:cNvSpPr/>
          <p:nvPr/>
        </p:nvSpPr>
        <p:spPr>
          <a:xfrm>
            <a:off x="1989898" y="5629962"/>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A4ACB671-1BD9-425D-BBD9-75AE9E4339CD}"/>
              </a:ext>
            </a:extLst>
          </p:cNvPr>
          <p:cNvSpPr/>
          <p:nvPr/>
        </p:nvSpPr>
        <p:spPr>
          <a:xfrm>
            <a:off x="2834448" y="519843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E3653304-0ED3-4E5F-BC86-DE10CFEB806A}"/>
              </a:ext>
            </a:extLst>
          </p:cNvPr>
          <p:cNvSpPr/>
          <p:nvPr/>
        </p:nvSpPr>
        <p:spPr>
          <a:xfrm>
            <a:off x="2369120" y="573981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D4860C52-1FC6-4850-ACC6-EEBCC7066417}"/>
              </a:ext>
            </a:extLst>
          </p:cNvPr>
          <p:cNvSpPr/>
          <p:nvPr/>
        </p:nvSpPr>
        <p:spPr>
          <a:xfrm>
            <a:off x="3201986" y="551606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7712D4FE-A0CD-46A2-90B5-B1AB5C141CB5}"/>
              </a:ext>
            </a:extLst>
          </p:cNvPr>
          <p:cNvSpPr/>
          <p:nvPr/>
        </p:nvSpPr>
        <p:spPr>
          <a:xfrm>
            <a:off x="2022410" y="4689636"/>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EE9049A2-5A48-4412-B676-B82FE390E135}"/>
              </a:ext>
            </a:extLst>
          </p:cNvPr>
          <p:cNvSpPr/>
          <p:nvPr/>
        </p:nvSpPr>
        <p:spPr>
          <a:xfrm>
            <a:off x="3171760" y="519966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73939A3A-00F1-4DF4-8F23-99ABF40C4CCA}"/>
              </a:ext>
            </a:extLst>
          </p:cNvPr>
          <p:cNvSpPr/>
          <p:nvPr/>
        </p:nvSpPr>
        <p:spPr>
          <a:xfrm>
            <a:off x="3101910" y="480566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C119B2FE-C840-484D-9EA7-98E534FF9877}"/>
              </a:ext>
            </a:extLst>
          </p:cNvPr>
          <p:cNvSpPr/>
          <p:nvPr/>
        </p:nvSpPr>
        <p:spPr>
          <a:xfrm>
            <a:off x="2408775" y="5082067"/>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73E32599-9F0A-46AA-B5B8-C824D989AE64}"/>
              </a:ext>
            </a:extLst>
          </p:cNvPr>
          <p:cNvSpPr/>
          <p:nvPr/>
        </p:nvSpPr>
        <p:spPr>
          <a:xfrm>
            <a:off x="2875596" y="573191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46C9AAB-7298-4904-9255-27B5DA4DF682}"/>
              </a:ext>
            </a:extLst>
          </p:cNvPr>
          <p:cNvSpPr/>
          <p:nvPr/>
        </p:nvSpPr>
        <p:spPr>
          <a:xfrm>
            <a:off x="3345496" y="530038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13B8DE48-23F9-4B9F-9504-8EBCA34936ED}"/>
              </a:ext>
            </a:extLst>
          </p:cNvPr>
          <p:cNvSpPr/>
          <p:nvPr/>
        </p:nvSpPr>
        <p:spPr>
          <a:xfrm>
            <a:off x="3673726" y="548517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F8FA09F-0AAF-4A11-8E75-5AF2388B655C}"/>
              </a:ext>
            </a:extLst>
          </p:cNvPr>
          <p:cNvSpPr/>
          <p:nvPr/>
        </p:nvSpPr>
        <p:spPr>
          <a:xfrm>
            <a:off x="3298506" y="57716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3DBD770F-84B0-4616-9C3F-6EE24759AF44}"/>
              </a:ext>
            </a:extLst>
          </p:cNvPr>
          <p:cNvSpPr/>
          <p:nvPr/>
        </p:nvSpPr>
        <p:spPr>
          <a:xfrm>
            <a:off x="3476814" y="563255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13EBF0DE-5DA5-4BAB-83B1-2621E9D38D28}"/>
              </a:ext>
            </a:extLst>
          </p:cNvPr>
          <p:cNvSpPr/>
          <p:nvPr/>
        </p:nvSpPr>
        <p:spPr>
          <a:xfrm>
            <a:off x="3027963" y="530247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122E3DB-466D-4B27-89CE-C9C005C74E7D}"/>
              </a:ext>
            </a:extLst>
          </p:cNvPr>
          <p:cNvSpPr/>
          <p:nvPr/>
        </p:nvSpPr>
        <p:spPr>
          <a:xfrm>
            <a:off x="3852034" y="52854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683D0428-3F37-461E-90F8-C26BCA0A0862}"/>
              </a:ext>
            </a:extLst>
          </p:cNvPr>
          <p:cNvSpPr/>
          <p:nvPr/>
        </p:nvSpPr>
        <p:spPr>
          <a:xfrm>
            <a:off x="3563936" y="490928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48ACC8D2-8E58-4B5C-9D24-A9D641B7EBFB}"/>
              </a:ext>
            </a:extLst>
          </p:cNvPr>
          <p:cNvSpPr/>
          <p:nvPr/>
        </p:nvSpPr>
        <p:spPr>
          <a:xfrm>
            <a:off x="3817682" y="480239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360DFDA-3603-46A1-BB3A-7F84028E7F3C}"/>
              </a:ext>
            </a:extLst>
          </p:cNvPr>
          <p:cNvSpPr/>
          <p:nvPr/>
        </p:nvSpPr>
        <p:spPr>
          <a:xfrm>
            <a:off x="3869498" y="514902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9C9928EE-F565-4B58-9236-0CFC36ED189C}"/>
              </a:ext>
            </a:extLst>
          </p:cNvPr>
          <p:cNvSpPr/>
          <p:nvPr/>
        </p:nvSpPr>
        <p:spPr>
          <a:xfrm>
            <a:off x="1388807" y="4614544"/>
            <a:ext cx="330200" cy="326794"/>
          </a:xfrm>
          <a:prstGeom prst="smileyFac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FB78C01C-B374-4DDE-A7CC-E212D4BB380E}"/>
              </a:ext>
            </a:extLst>
          </p:cNvPr>
          <p:cNvSpPr/>
          <p:nvPr/>
        </p:nvSpPr>
        <p:spPr>
          <a:xfrm>
            <a:off x="1604834" y="442055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miley Face 46">
            <a:extLst>
              <a:ext uri="{FF2B5EF4-FFF2-40B4-BE49-F238E27FC236}">
                <a16:creationId xmlns:a16="http://schemas.microsoft.com/office/drawing/2014/main" id="{87D7714F-D774-4299-8989-D72DE6EAA1DA}"/>
              </a:ext>
            </a:extLst>
          </p:cNvPr>
          <p:cNvSpPr/>
          <p:nvPr/>
        </p:nvSpPr>
        <p:spPr>
          <a:xfrm>
            <a:off x="1910650" y="445847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6A42E7B9-8BDF-4761-B3F9-86A9E96B78F7}"/>
              </a:ext>
            </a:extLst>
          </p:cNvPr>
          <p:cNvSpPr/>
          <p:nvPr/>
        </p:nvSpPr>
        <p:spPr>
          <a:xfrm>
            <a:off x="2550222" y="454722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A9BC601A-50BE-482B-9D7C-ED417C3CA34C}"/>
              </a:ext>
            </a:extLst>
          </p:cNvPr>
          <p:cNvSpPr/>
          <p:nvPr/>
        </p:nvSpPr>
        <p:spPr>
          <a:xfrm>
            <a:off x="2874834" y="463023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miley Face 49">
            <a:extLst>
              <a:ext uri="{FF2B5EF4-FFF2-40B4-BE49-F238E27FC236}">
                <a16:creationId xmlns:a16="http://schemas.microsoft.com/office/drawing/2014/main" id="{2213D5EE-D3D3-4BCC-BAA4-B64A4377D38A}"/>
              </a:ext>
            </a:extLst>
          </p:cNvPr>
          <p:cNvSpPr/>
          <p:nvPr/>
        </p:nvSpPr>
        <p:spPr>
          <a:xfrm>
            <a:off x="3267010" y="451476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B8132399-21FF-4A7B-A980-5238C21A9121}"/>
              </a:ext>
            </a:extLst>
          </p:cNvPr>
          <p:cNvSpPr/>
          <p:nvPr/>
        </p:nvSpPr>
        <p:spPr>
          <a:xfrm>
            <a:off x="2789490" y="441938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AD4FE00A-688E-49B0-9A1A-DDCF579B7AAB}"/>
              </a:ext>
            </a:extLst>
          </p:cNvPr>
          <p:cNvSpPr/>
          <p:nvPr/>
        </p:nvSpPr>
        <p:spPr>
          <a:xfrm>
            <a:off x="3114102" y="4502394"/>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5A8F4290-E5F7-4459-9196-72F5638AC28E}"/>
              </a:ext>
            </a:extLst>
          </p:cNvPr>
          <p:cNvSpPr/>
          <p:nvPr/>
        </p:nvSpPr>
        <p:spPr>
          <a:xfrm>
            <a:off x="3506278" y="438692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iley Face 54">
            <a:extLst>
              <a:ext uri="{FF2B5EF4-FFF2-40B4-BE49-F238E27FC236}">
                <a16:creationId xmlns:a16="http://schemas.microsoft.com/office/drawing/2014/main" id="{41B758A0-2830-4531-9283-F590C25C94DD}"/>
              </a:ext>
            </a:extLst>
          </p:cNvPr>
          <p:cNvSpPr/>
          <p:nvPr/>
        </p:nvSpPr>
        <p:spPr>
          <a:xfrm>
            <a:off x="3724210" y="447463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D899662A-667E-42CE-B9BB-D123E812F56D}"/>
              </a:ext>
            </a:extLst>
          </p:cNvPr>
          <p:cNvSpPr/>
          <p:nvPr/>
        </p:nvSpPr>
        <p:spPr>
          <a:xfrm>
            <a:off x="3677220" y="4945888"/>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131D13D8-9217-44BB-9795-0EA585E8415A}"/>
              </a:ext>
            </a:extLst>
          </p:cNvPr>
          <p:cNvSpPr/>
          <p:nvPr/>
        </p:nvSpPr>
        <p:spPr>
          <a:xfrm>
            <a:off x="3855528" y="4806805"/>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E34E7D5E-49AC-4041-ABA4-310039C2ABB0}"/>
              </a:ext>
            </a:extLst>
          </p:cNvPr>
          <p:cNvSpPr/>
          <p:nvPr/>
        </p:nvSpPr>
        <p:spPr>
          <a:xfrm>
            <a:off x="3653598" y="4665791"/>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A4F8AB15-97B2-4E3C-AFFA-E557C619142A}"/>
              </a:ext>
            </a:extLst>
          </p:cNvPr>
          <p:cNvSpPr/>
          <p:nvPr/>
        </p:nvSpPr>
        <p:spPr>
          <a:xfrm>
            <a:off x="3982782" y="461731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52548D71-B70D-41B0-8C92-B7BB5DCF2489}"/>
              </a:ext>
            </a:extLst>
          </p:cNvPr>
          <p:cNvSpPr/>
          <p:nvPr/>
        </p:nvSpPr>
        <p:spPr>
          <a:xfrm>
            <a:off x="4153375" y="499024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AC9FB9CA-C30F-442D-B266-5558DC3DF7C3}"/>
              </a:ext>
            </a:extLst>
          </p:cNvPr>
          <p:cNvSpPr/>
          <p:nvPr/>
        </p:nvSpPr>
        <p:spPr>
          <a:xfrm>
            <a:off x="4150676" y="522953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DBEB8B0C-8A45-422F-BD73-8ED6E28F30C7}"/>
              </a:ext>
            </a:extLst>
          </p:cNvPr>
          <p:cNvSpPr/>
          <p:nvPr/>
        </p:nvSpPr>
        <p:spPr>
          <a:xfrm>
            <a:off x="3953318" y="4957032"/>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miley Face 63">
            <a:extLst>
              <a:ext uri="{FF2B5EF4-FFF2-40B4-BE49-F238E27FC236}">
                <a16:creationId xmlns:a16="http://schemas.microsoft.com/office/drawing/2014/main" id="{073CC186-9056-4B0A-93A8-04F0570E264C}"/>
              </a:ext>
            </a:extLst>
          </p:cNvPr>
          <p:cNvSpPr/>
          <p:nvPr/>
        </p:nvSpPr>
        <p:spPr>
          <a:xfrm>
            <a:off x="4125387" y="55013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06E09CEC-3ED2-4F76-A0A7-E62BC09B5EAA}"/>
              </a:ext>
            </a:extLst>
          </p:cNvPr>
          <p:cNvSpPr/>
          <p:nvPr/>
        </p:nvSpPr>
        <p:spPr>
          <a:xfrm>
            <a:off x="3773232" y="5166830"/>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EF914AE5-BDCA-4DA8-8050-064C7AAC3249}"/>
              </a:ext>
            </a:extLst>
          </p:cNvPr>
          <p:cNvSpPr/>
          <p:nvPr/>
        </p:nvSpPr>
        <p:spPr>
          <a:xfrm>
            <a:off x="3450906" y="5924036"/>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57BFBCFE-123E-4F5F-98AD-7EC3E2FC842A}"/>
              </a:ext>
            </a:extLst>
          </p:cNvPr>
          <p:cNvSpPr/>
          <p:nvPr/>
        </p:nvSpPr>
        <p:spPr>
          <a:xfrm>
            <a:off x="3702223" y="5777729"/>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CAB5EA09-5204-446A-BC3F-DE0F2B6CA7E6}"/>
              </a:ext>
            </a:extLst>
          </p:cNvPr>
          <p:cNvSpPr/>
          <p:nvPr/>
        </p:nvSpPr>
        <p:spPr>
          <a:xfrm>
            <a:off x="3707192" y="5226493"/>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90093189-6E50-4E7C-8937-8AF3A0784751}"/>
              </a:ext>
            </a:extLst>
          </p:cNvPr>
          <p:cNvSpPr/>
          <p:nvPr/>
        </p:nvSpPr>
        <p:spPr>
          <a:xfrm>
            <a:off x="3915374" y="5601107"/>
            <a:ext cx="330200" cy="326794"/>
          </a:xfrm>
          <a:prstGeom prst="smileyFac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525D4D1-BD6D-4E0F-A0F3-DC22C43CB185}"/>
              </a:ext>
            </a:extLst>
          </p:cNvPr>
          <p:cNvSpPr/>
          <p:nvPr/>
        </p:nvSpPr>
        <p:spPr>
          <a:xfrm rot="21078268">
            <a:off x="1981887" y="4808448"/>
            <a:ext cx="2020539"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88EA3B0E-22C2-4FA4-87AB-EBF2475AB4D2}"/>
              </a:ext>
            </a:extLst>
          </p:cNvPr>
          <p:cNvSpPr/>
          <p:nvPr/>
        </p:nvSpPr>
        <p:spPr>
          <a:xfrm rot="575024">
            <a:off x="2569715" y="5465654"/>
            <a:ext cx="1219430" cy="250934"/>
          </a:xfrm>
          <a:prstGeom prst="righ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1B5259E-FF9E-460A-AA73-B588ED6852F9}"/>
              </a:ext>
            </a:extLst>
          </p:cNvPr>
          <p:cNvSpPr/>
          <p:nvPr/>
        </p:nvSpPr>
        <p:spPr>
          <a:xfrm>
            <a:off x="2777044" y="5436131"/>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Talk</a:t>
            </a:r>
          </a:p>
        </p:txBody>
      </p:sp>
      <p:sp>
        <p:nvSpPr>
          <p:cNvPr id="72" name="Rectangle 71">
            <a:extLst>
              <a:ext uri="{FF2B5EF4-FFF2-40B4-BE49-F238E27FC236}">
                <a16:creationId xmlns:a16="http://schemas.microsoft.com/office/drawing/2014/main" id="{0F4C9A81-0B98-43F5-9313-50FD2A67BDCE}"/>
              </a:ext>
            </a:extLst>
          </p:cNvPr>
          <p:cNvSpPr/>
          <p:nvPr/>
        </p:nvSpPr>
        <p:spPr>
          <a:xfrm>
            <a:off x="642825" y="5683669"/>
            <a:ext cx="723392" cy="265964"/>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Learn</a:t>
            </a:r>
          </a:p>
        </p:txBody>
      </p:sp>
    </p:spTree>
    <p:extLst>
      <p:ext uri="{BB962C8B-B14F-4D97-AF65-F5344CB8AC3E}">
        <p14:creationId xmlns:p14="http://schemas.microsoft.com/office/powerpoint/2010/main" val="385215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8F6174-8A74-4A29-9441-E1D57F55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7296"/>
            <a:ext cx="12192000" cy="5017008"/>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Tree>
    <p:extLst>
      <p:ext uri="{BB962C8B-B14F-4D97-AF65-F5344CB8AC3E}">
        <p14:creationId xmlns:p14="http://schemas.microsoft.com/office/powerpoint/2010/main" val="1965976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3144CF-705A-4C35-8EAD-0504F82A8575}"/>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66675" y="34925"/>
            <a:ext cx="12109700" cy="6814900"/>
          </a:xfrm>
          <a:prstGeom prst="rect">
            <a:avLst/>
          </a:prstGeom>
        </p:spPr>
      </p:pic>
      <p:sp>
        <p:nvSpPr>
          <p:cNvPr id="7" name="Rectangle 6">
            <a:extLst>
              <a:ext uri="{FF2B5EF4-FFF2-40B4-BE49-F238E27FC236}">
                <a16:creationId xmlns:a16="http://schemas.microsoft.com/office/drawing/2014/main" id="{0D0FCF7A-96CA-4F64-9B7F-A315E7D4AED0}"/>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77153-CECB-4508-8F51-2E22C83C6F1D}"/>
              </a:ext>
            </a:extLst>
          </p:cNvPr>
          <p:cNvSpPr>
            <a:spLocks noGrp="1"/>
          </p:cNvSpPr>
          <p:nvPr>
            <p:ph type="title"/>
          </p:nvPr>
        </p:nvSpPr>
        <p:spPr>
          <a:xfrm>
            <a:off x="838200" y="753035"/>
            <a:ext cx="10515600" cy="4851699"/>
          </a:xfrm>
        </p:spPr>
        <p:txBody>
          <a:bodyPr>
            <a:normAutofit/>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4800" dirty="0"/>
              <a:t>(Find me and talk to me!)</a:t>
            </a:r>
            <a:endParaRPr lang="en-US" dirty="0"/>
          </a:p>
        </p:txBody>
      </p:sp>
      <p:sp>
        <p:nvSpPr>
          <p:cNvPr id="4" name="Footer Placeholder 3">
            <a:extLst>
              <a:ext uri="{FF2B5EF4-FFF2-40B4-BE49-F238E27FC236}">
                <a16:creationId xmlns:a16="http://schemas.microsoft.com/office/drawing/2014/main" id="{E94A5D20-4009-439C-9741-094C4F95001F}"/>
              </a:ext>
            </a:extLst>
          </p:cNvPr>
          <p:cNvSpPr>
            <a:spLocks noGrp="1"/>
          </p:cNvSpPr>
          <p:nvPr>
            <p:ph type="ftr" sz="quarter" idx="11"/>
          </p:nvPr>
        </p:nvSpPr>
        <p:spPr>
          <a:xfrm>
            <a:off x="379137" y="6378499"/>
            <a:ext cx="11297115" cy="365125"/>
          </a:xfrm>
        </p:spPr>
        <p:txBody>
          <a:bodyPr/>
          <a:lstStyle/>
          <a:p>
            <a:r>
              <a:rPr lang="en-US" u="sng" dirty="0">
                <a:solidFill>
                  <a:schemeClr val="bg1">
                    <a:lumMod val="75000"/>
                  </a:schemeClr>
                </a:solidFill>
              </a:rPr>
              <a:t>Twitter:</a:t>
            </a:r>
            <a:r>
              <a:rPr lang="en-US" dirty="0">
                <a:solidFill>
                  <a:schemeClr val="bg1">
                    <a:lumMod val="75000"/>
                  </a:schemeClr>
                </a:solidFill>
              </a:rPr>
              <a:t> </a:t>
            </a:r>
            <a:r>
              <a:rPr lang="en-US" dirty="0"/>
              <a:t>@truthcoin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Telegram:</a:t>
            </a:r>
            <a:r>
              <a:rPr lang="en-US" dirty="0"/>
              <a:t> t.me/</a:t>
            </a:r>
            <a:r>
              <a:rPr lang="en-US" dirty="0" err="1"/>
              <a:t>DcInsiders</a:t>
            </a:r>
            <a:endParaRPr lang="en-US" dirty="0"/>
          </a:p>
        </p:txBody>
      </p:sp>
      <p:sp>
        <p:nvSpPr>
          <p:cNvPr id="5" name="Slide Number Placeholder 4">
            <a:extLst>
              <a:ext uri="{FF2B5EF4-FFF2-40B4-BE49-F238E27FC236}">
                <a16:creationId xmlns:a16="http://schemas.microsoft.com/office/drawing/2014/main" id="{54B90C5F-1360-4D02-9486-9C0BE3D29E7E}"/>
              </a:ext>
            </a:extLst>
          </p:cNvPr>
          <p:cNvSpPr>
            <a:spLocks noGrp="1"/>
          </p:cNvSpPr>
          <p:nvPr>
            <p:ph type="sldNum" sz="quarter" idx="12"/>
          </p:nvPr>
        </p:nvSpPr>
        <p:spPr/>
        <p:txBody>
          <a:bodyPr/>
          <a:lstStyle/>
          <a:p>
            <a:fld id="{64A73B7B-B545-4723-8D44-5CC401310D8B}" type="slidenum">
              <a:rPr lang="en-US" smtClean="0"/>
              <a:t>43</a:t>
            </a:fld>
            <a:endParaRPr lang="en-US" dirty="0"/>
          </a:p>
        </p:txBody>
      </p:sp>
    </p:spTree>
    <p:extLst>
      <p:ext uri="{BB962C8B-B14F-4D97-AF65-F5344CB8AC3E}">
        <p14:creationId xmlns:p14="http://schemas.microsoft.com/office/powerpoint/2010/main" val="3119776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6B52-FD03-4E19-8E4B-64E43B51D3AF}"/>
              </a:ext>
            </a:extLst>
          </p:cNvPr>
          <p:cNvSpPr>
            <a:spLocks noGrp="1"/>
          </p:cNvSpPr>
          <p:nvPr>
            <p:ph type="title"/>
          </p:nvPr>
        </p:nvSpPr>
        <p:spPr>
          <a:xfrm>
            <a:off x="838200" y="200025"/>
            <a:ext cx="4851400" cy="854078"/>
          </a:xfrm>
        </p:spPr>
        <p:txBody>
          <a:bodyPr>
            <a:normAutofit/>
          </a:bodyPr>
          <a:lstStyle/>
          <a:p>
            <a:r>
              <a:rPr lang="en-US" sz="5400" dirty="0"/>
              <a:t>Then, and Now</a:t>
            </a:r>
          </a:p>
        </p:txBody>
      </p:sp>
      <p:sp>
        <p:nvSpPr>
          <p:cNvPr id="4" name="Slide Number Placeholder 3">
            <a:extLst>
              <a:ext uri="{FF2B5EF4-FFF2-40B4-BE49-F238E27FC236}">
                <a16:creationId xmlns:a16="http://schemas.microsoft.com/office/drawing/2014/main" id="{A190CBDC-26C1-41A9-B39E-C0613CABF3FF}"/>
              </a:ext>
            </a:extLst>
          </p:cNvPr>
          <p:cNvSpPr>
            <a:spLocks noGrp="1"/>
          </p:cNvSpPr>
          <p:nvPr>
            <p:ph type="sldNum" sz="quarter" idx="12"/>
          </p:nvPr>
        </p:nvSpPr>
        <p:spPr/>
        <p:txBody>
          <a:bodyPr/>
          <a:lstStyle/>
          <a:p>
            <a:fld id="{64A73B7B-B545-4723-8D44-5CC401310D8B}" type="slidenum">
              <a:rPr lang="en-US" smtClean="0"/>
              <a:t>44</a:t>
            </a:fld>
            <a:endParaRPr lang="en-US" dirty="0"/>
          </a:p>
        </p:txBody>
      </p:sp>
      <p:cxnSp>
        <p:nvCxnSpPr>
          <p:cNvPr id="7" name="Straight Connector 6">
            <a:extLst>
              <a:ext uri="{FF2B5EF4-FFF2-40B4-BE49-F238E27FC236}">
                <a16:creationId xmlns:a16="http://schemas.microsoft.com/office/drawing/2014/main" id="{7CE6B5EF-92F5-4CD0-8D37-A306B5278AA7}"/>
              </a:ext>
            </a:extLst>
          </p:cNvPr>
          <p:cNvCxnSpPr/>
          <p:nvPr/>
        </p:nvCxnSpPr>
        <p:spPr>
          <a:xfrm>
            <a:off x="749300" y="1752600"/>
            <a:ext cx="0" cy="42545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745428-C083-457C-9F16-2BAED84080DF}"/>
              </a:ext>
            </a:extLst>
          </p:cNvPr>
          <p:cNvCxnSpPr>
            <a:cxnSpLocks/>
          </p:cNvCxnSpPr>
          <p:nvPr/>
        </p:nvCxnSpPr>
        <p:spPr>
          <a:xfrm flipH="1">
            <a:off x="749300" y="6007100"/>
            <a:ext cx="78105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60AA2FF-A3B3-41A7-862D-1982142A603F}"/>
              </a:ext>
            </a:extLst>
          </p:cNvPr>
          <p:cNvSpPr/>
          <p:nvPr/>
        </p:nvSpPr>
        <p:spPr>
          <a:xfrm>
            <a:off x="749300" y="1663698"/>
            <a:ext cx="6057900" cy="4254500"/>
          </a:xfrm>
          <a:custGeom>
            <a:avLst/>
            <a:gdLst>
              <a:gd name="connsiteX0" fmla="*/ 0 w 6057900"/>
              <a:gd name="connsiteY0" fmla="*/ 4305300 h 4305300"/>
              <a:gd name="connsiteX1" fmla="*/ 4191000 w 6057900"/>
              <a:gd name="connsiteY1" fmla="*/ 3543300 h 4305300"/>
              <a:gd name="connsiteX2" fmla="*/ 6057900 w 6057900"/>
              <a:gd name="connsiteY2" fmla="*/ 0 h 4305300"/>
            </a:gdLst>
            <a:ahLst/>
            <a:cxnLst>
              <a:cxn ang="0">
                <a:pos x="connsiteX0" y="connsiteY0"/>
              </a:cxn>
              <a:cxn ang="0">
                <a:pos x="connsiteX1" y="connsiteY1"/>
              </a:cxn>
              <a:cxn ang="0">
                <a:pos x="connsiteX2" y="connsiteY2"/>
              </a:cxn>
            </a:cxnLst>
            <a:rect l="l" t="t" r="r" b="b"/>
            <a:pathLst>
              <a:path w="6057900" h="4305300">
                <a:moveTo>
                  <a:pt x="0" y="4305300"/>
                </a:moveTo>
                <a:cubicBezTo>
                  <a:pt x="1590675" y="4283075"/>
                  <a:pt x="3181350" y="4260850"/>
                  <a:pt x="4191000" y="3543300"/>
                </a:cubicBezTo>
                <a:cubicBezTo>
                  <a:pt x="5200650" y="2825750"/>
                  <a:pt x="5629275" y="1412875"/>
                  <a:pt x="6057900"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04ACF8-F1F7-472E-B63D-26BDCDE508F4}"/>
              </a:ext>
            </a:extLst>
          </p:cNvPr>
          <p:cNvSpPr txBox="1"/>
          <p:nvPr/>
        </p:nvSpPr>
        <p:spPr>
          <a:xfrm>
            <a:off x="255476" y="1216603"/>
            <a:ext cx="1530341" cy="1200329"/>
          </a:xfrm>
          <a:prstGeom prst="rect">
            <a:avLst/>
          </a:prstGeom>
          <a:solidFill>
            <a:schemeClr val="bg1"/>
          </a:solidFill>
          <a:ln>
            <a:noFill/>
          </a:ln>
        </p:spPr>
        <p:txBody>
          <a:bodyPr wrap="square" rtlCol="0">
            <a:spAutoFit/>
          </a:bodyPr>
          <a:lstStyle/>
          <a:p>
            <a:r>
              <a:rPr lang="en-US" sz="2400" dirty="0"/>
              <a:t>Total “Crypto” Activity</a:t>
            </a:r>
          </a:p>
        </p:txBody>
      </p:sp>
      <p:sp>
        <p:nvSpPr>
          <p:cNvPr id="13" name="TextBox 12">
            <a:extLst>
              <a:ext uri="{FF2B5EF4-FFF2-40B4-BE49-F238E27FC236}">
                <a16:creationId xmlns:a16="http://schemas.microsoft.com/office/drawing/2014/main" id="{438C5A61-DB51-476A-BDED-96E1F816CBD7}"/>
              </a:ext>
            </a:extLst>
          </p:cNvPr>
          <p:cNvSpPr txBox="1"/>
          <p:nvPr/>
        </p:nvSpPr>
        <p:spPr>
          <a:xfrm>
            <a:off x="2388334" y="6169601"/>
            <a:ext cx="1103431" cy="523220"/>
          </a:xfrm>
          <a:prstGeom prst="rect">
            <a:avLst/>
          </a:prstGeom>
          <a:solidFill>
            <a:schemeClr val="bg1"/>
          </a:solidFill>
          <a:ln>
            <a:noFill/>
          </a:ln>
        </p:spPr>
        <p:txBody>
          <a:bodyPr wrap="square" rtlCol="0">
            <a:spAutoFit/>
          </a:bodyPr>
          <a:lstStyle/>
          <a:p>
            <a:r>
              <a:rPr lang="en-US" sz="2800" dirty="0"/>
              <a:t>2014</a:t>
            </a:r>
          </a:p>
        </p:txBody>
      </p:sp>
      <p:sp>
        <p:nvSpPr>
          <p:cNvPr id="14" name="TextBox 13">
            <a:extLst>
              <a:ext uri="{FF2B5EF4-FFF2-40B4-BE49-F238E27FC236}">
                <a16:creationId xmlns:a16="http://schemas.microsoft.com/office/drawing/2014/main" id="{9414F6BA-1E84-430B-B561-2CC6D65DF9E7}"/>
              </a:ext>
            </a:extLst>
          </p:cNvPr>
          <p:cNvSpPr txBox="1"/>
          <p:nvPr/>
        </p:nvSpPr>
        <p:spPr>
          <a:xfrm>
            <a:off x="4992569" y="6169601"/>
            <a:ext cx="1103431" cy="523220"/>
          </a:xfrm>
          <a:prstGeom prst="rect">
            <a:avLst/>
          </a:prstGeom>
          <a:solidFill>
            <a:schemeClr val="bg1"/>
          </a:solidFill>
          <a:ln>
            <a:noFill/>
          </a:ln>
        </p:spPr>
        <p:txBody>
          <a:bodyPr wrap="square" rtlCol="0">
            <a:spAutoFit/>
          </a:bodyPr>
          <a:lstStyle/>
          <a:p>
            <a:r>
              <a:rPr lang="en-US" sz="2800" dirty="0"/>
              <a:t>2019</a:t>
            </a:r>
          </a:p>
        </p:txBody>
      </p:sp>
      <p:sp>
        <p:nvSpPr>
          <p:cNvPr id="15" name="TextBox 14">
            <a:extLst>
              <a:ext uri="{FF2B5EF4-FFF2-40B4-BE49-F238E27FC236}">
                <a16:creationId xmlns:a16="http://schemas.microsoft.com/office/drawing/2014/main" id="{A00E6940-A013-46AB-9070-B9EE82170BDB}"/>
              </a:ext>
            </a:extLst>
          </p:cNvPr>
          <p:cNvSpPr txBox="1"/>
          <p:nvPr/>
        </p:nvSpPr>
        <p:spPr>
          <a:xfrm>
            <a:off x="6096000" y="6169601"/>
            <a:ext cx="1103431" cy="523220"/>
          </a:xfrm>
          <a:prstGeom prst="rect">
            <a:avLst/>
          </a:prstGeom>
          <a:solidFill>
            <a:schemeClr val="bg1"/>
          </a:solidFill>
          <a:ln>
            <a:noFill/>
          </a:ln>
        </p:spPr>
        <p:txBody>
          <a:bodyPr wrap="square" rtlCol="0">
            <a:spAutoFit/>
          </a:bodyPr>
          <a:lstStyle/>
          <a:p>
            <a:r>
              <a:rPr lang="en-US" sz="2800" dirty="0"/>
              <a:t>2021</a:t>
            </a:r>
          </a:p>
        </p:txBody>
      </p:sp>
      <p:sp>
        <p:nvSpPr>
          <p:cNvPr id="16" name="TextBox 15">
            <a:extLst>
              <a:ext uri="{FF2B5EF4-FFF2-40B4-BE49-F238E27FC236}">
                <a16:creationId xmlns:a16="http://schemas.microsoft.com/office/drawing/2014/main" id="{932C0AC1-8019-44D0-8F15-D020AAA53F6F}"/>
              </a:ext>
            </a:extLst>
          </p:cNvPr>
          <p:cNvSpPr txBox="1"/>
          <p:nvPr/>
        </p:nvSpPr>
        <p:spPr>
          <a:xfrm>
            <a:off x="733187" y="6169601"/>
            <a:ext cx="1103431" cy="523220"/>
          </a:xfrm>
          <a:prstGeom prst="rect">
            <a:avLst/>
          </a:prstGeom>
          <a:solidFill>
            <a:schemeClr val="bg1"/>
          </a:solidFill>
          <a:ln>
            <a:noFill/>
          </a:ln>
        </p:spPr>
        <p:txBody>
          <a:bodyPr wrap="square" rtlCol="0">
            <a:spAutoFit/>
          </a:bodyPr>
          <a:lstStyle/>
          <a:p>
            <a:r>
              <a:rPr lang="en-US" sz="2800" dirty="0"/>
              <a:t>2011</a:t>
            </a:r>
          </a:p>
        </p:txBody>
      </p:sp>
      <p:sp>
        <p:nvSpPr>
          <p:cNvPr id="17" name="Rectangle 16">
            <a:extLst>
              <a:ext uri="{FF2B5EF4-FFF2-40B4-BE49-F238E27FC236}">
                <a16:creationId xmlns:a16="http://schemas.microsoft.com/office/drawing/2014/main" id="{E531C195-2712-4EBD-BBA1-DC78D178E686}"/>
              </a:ext>
            </a:extLst>
          </p:cNvPr>
          <p:cNvSpPr/>
          <p:nvPr/>
        </p:nvSpPr>
        <p:spPr>
          <a:xfrm>
            <a:off x="2273300" y="5270500"/>
            <a:ext cx="2057400" cy="899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595396-A80A-4E6C-A376-8CCE6C8FCB5B}"/>
              </a:ext>
            </a:extLst>
          </p:cNvPr>
          <p:cNvSpPr txBox="1"/>
          <p:nvPr/>
        </p:nvSpPr>
        <p:spPr>
          <a:xfrm>
            <a:off x="8015169" y="5714712"/>
            <a:ext cx="1089262" cy="584775"/>
          </a:xfrm>
          <a:prstGeom prst="rect">
            <a:avLst/>
          </a:prstGeom>
          <a:solidFill>
            <a:schemeClr val="bg1"/>
          </a:solidFill>
          <a:ln>
            <a:noFill/>
          </a:ln>
        </p:spPr>
        <p:txBody>
          <a:bodyPr wrap="square" rtlCol="0">
            <a:spAutoFit/>
          </a:bodyPr>
          <a:lstStyle/>
          <a:p>
            <a:r>
              <a:rPr lang="en-US" sz="3200" dirty="0"/>
              <a:t>Time</a:t>
            </a:r>
            <a:endParaRPr lang="en-US" sz="2000" dirty="0"/>
          </a:p>
        </p:txBody>
      </p:sp>
      <p:sp>
        <p:nvSpPr>
          <p:cNvPr id="19" name="Rectangle 18">
            <a:extLst>
              <a:ext uri="{FF2B5EF4-FFF2-40B4-BE49-F238E27FC236}">
                <a16:creationId xmlns:a16="http://schemas.microsoft.com/office/drawing/2014/main" id="{593726BC-8617-471B-9613-BB71181D725D}"/>
              </a:ext>
            </a:extLst>
          </p:cNvPr>
          <p:cNvSpPr/>
          <p:nvPr/>
        </p:nvSpPr>
        <p:spPr>
          <a:xfrm rot="16200000">
            <a:off x="5685114" y="2153945"/>
            <a:ext cx="2057400" cy="899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C9D8B26-45EF-4A11-AF54-BF3D3A2A09DD}"/>
              </a:ext>
            </a:extLst>
          </p:cNvPr>
          <p:cNvCxnSpPr/>
          <p:nvPr/>
        </p:nvCxnSpPr>
        <p:spPr>
          <a:xfrm flipV="1">
            <a:off x="2616200" y="3429000"/>
            <a:ext cx="165100" cy="1511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CE73A2-398F-4288-ADD8-9DE77DDE2C19}"/>
              </a:ext>
            </a:extLst>
          </p:cNvPr>
          <p:cNvCxnSpPr>
            <a:cxnSpLocks/>
          </p:cNvCxnSpPr>
          <p:nvPr/>
        </p:nvCxnSpPr>
        <p:spPr>
          <a:xfrm flipV="1">
            <a:off x="5227747" y="2857500"/>
            <a:ext cx="868253" cy="571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2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4">
            <a:extLst>
              <a:ext uri="{FF2B5EF4-FFF2-40B4-BE49-F238E27FC236}">
                <a16:creationId xmlns:a16="http://schemas.microsoft.com/office/drawing/2014/main" id="{02D5573C-D669-421F-9677-A021C18C59E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E1BAF48D-FBE5-49BF-9EC8-8B8DA26E1866}"/>
              </a:ext>
            </a:extLst>
          </p:cNvPr>
          <p:cNvSpPr>
            <a:spLocks noGrp="1"/>
          </p:cNvSpPr>
          <p:nvPr>
            <p:ph type="title"/>
          </p:nvPr>
        </p:nvSpPr>
        <p:spPr>
          <a:xfrm>
            <a:off x="702013" y="170841"/>
            <a:ext cx="4401457" cy="1033689"/>
          </a:xfrm>
        </p:spPr>
        <p:txBody>
          <a:bodyPr>
            <a:normAutofit/>
          </a:bodyPr>
          <a:lstStyle/>
          <a:p>
            <a:r>
              <a:rPr lang="en-US" sz="5400" b="1" dirty="0"/>
              <a:t>Three Aspects</a:t>
            </a:r>
          </a:p>
        </p:txBody>
      </p:sp>
      <p:sp>
        <p:nvSpPr>
          <p:cNvPr id="3" name="Content Placeholder 2">
            <a:extLst>
              <a:ext uri="{FF2B5EF4-FFF2-40B4-BE49-F238E27FC236}">
                <a16:creationId xmlns:a16="http://schemas.microsoft.com/office/drawing/2014/main" id="{1F569589-C4DD-431A-8A76-237DCC909429}"/>
              </a:ext>
            </a:extLst>
          </p:cNvPr>
          <p:cNvSpPr>
            <a:spLocks noGrp="1"/>
          </p:cNvSpPr>
          <p:nvPr>
            <p:ph idx="1"/>
          </p:nvPr>
        </p:nvSpPr>
        <p:spPr>
          <a:xfrm>
            <a:off x="521218" y="1277252"/>
            <a:ext cx="6868885" cy="4553107"/>
          </a:xfrm>
        </p:spPr>
        <p:txBody>
          <a:bodyPr>
            <a:normAutofit/>
          </a:bodyPr>
          <a:lstStyle/>
          <a:p>
            <a:pPr marL="514350" indent="-514350">
              <a:buAutoNum type="arabicPeriod"/>
            </a:pPr>
            <a:r>
              <a:rPr lang="en-US" sz="3600" dirty="0"/>
              <a:t>Full Autonomy</a:t>
            </a:r>
            <a:endParaRPr lang="en-US" sz="1600" baseline="0" dirty="0"/>
          </a:p>
          <a:p>
            <a:pPr marL="514350" indent="-514350">
              <a:buAutoNum type="arabicPeriod"/>
            </a:pPr>
            <a:r>
              <a:rPr lang="en-US" sz="3600" baseline="0" dirty="0"/>
              <a:t>Protect Base Layer</a:t>
            </a:r>
          </a:p>
          <a:p>
            <a:pPr marL="514350" indent="-514350">
              <a:buAutoNum type="arabicPeriod"/>
            </a:pPr>
            <a:r>
              <a:rPr lang="en-US" sz="3600" baseline="0" dirty="0"/>
              <a:t>Improve Miner Incentives</a:t>
            </a:r>
          </a:p>
        </p:txBody>
      </p:sp>
      <p:sp>
        <p:nvSpPr>
          <p:cNvPr id="5" name="Slide Number Placeholder 4">
            <a:extLst>
              <a:ext uri="{FF2B5EF4-FFF2-40B4-BE49-F238E27FC236}">
                <a16:creationId xmlns:a16="http://schemas.microsoft.com/office/drawing/2014/main" id="{52F3866C-8D50-4F97-A74A-421D9A876B90}"/>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6" name="Title 1">
            <a:extLst>
              <a:ext uri="{FF2B5EF4-FFF2-40B4-BE49-F238E27FC236}">
                <a16:creationId xmlns:a16="http://schemas.microsoft.com/office/drawing/2014/main" id="{892B2E89-AFF6-416B-84D0-1038B801605D}"/>
              </a:ext>
            </a:extLst>
          </p:cNvPr>
          <p:cNvSpPr txBox="1">
            <a:spLocks/>
          </p:cNvSpPr>
          <p:nvPr/>
        </p:nvSpPr>
        <p:spPr>
          <a:xfrm>
            <a:off x="7273604" y="321770"/>
            <a:ext cx="3580166" cy="1033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Not Vaporware</a:t>
            </a:r>
          </a:p>
        </p:txBody>
      </p:sp>
      <p:cxnSp>
        <p:nvCxnSpPr>
          <p:cNvPr id="8" name="Straight Connector 7">
            <a:extLst>
              <a:ext uri="{FF2B5EF4-FFF2-40B4-BE49-F238E27FC236}">
                <a16:creationId xmlns:a16="http://schemas.microsoft.com/office/drawing/2014/main" id="{2E7E625C-9E42-43A7-B98F-82772A98BF2A}"/>
              </a:ext>
            </a:extLst>
          </p:cNvPr>
          <p:cNvCxnSpPr>
            <a:cxnSpLocks/>
          </p:cNvCxnSpPr>
          <p:nvPr/>
        </p:nvCxnSpPr>
        <p:spPr>
          <a:xfrm>
            <a:off x="6357838" y="137317"/>
            <a:ext cx="0" cy="311658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AA7B89-4CB3-49D6-B9F2-08CCE6A5756F}"/>
              </a:ext>
            </a:extLst>
          </p:cNvPr>
          <p:cNvCxnSpPr>
            <a:cxnSpLocks/>
          </p:cNvCxnSpPr>
          <p:nvPr/>
        </p:nvCxnSpPr>
        <p:spPr>
          <a:xfrm>
            <a:off x="343706" y="3253903"/>
            <a:ext cx="6014132"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41C7EE6-59A0-45C4-B0ED-F717F28EC839}"/>
              </a:ext>
            </a:extLst>
          </p:cNvPr>
          <p:cNvPicPr>
            <a:picLocks noChangeAspect="1"/>
          </p:cNvPicPr>
          <p:nvPr/>
        </p:nvPicPr>
        <p:blipFill>
          <a:blip r:embed="rId3"/>
          <a:stretch>
            <a:fillRect/>
          </a:stretch>
        </p:blipFill>
        <p:spPr>
          <a:xfrm>
            <a:off x="7516582" y="4814379"/>
            <a:ext cx="2234973" cy="695325"/>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45D3F351-C966-4DB7-9F24-0E066BF8FF8A}"/>
              </a:ext>
            </a:extLst>
          </p:cNvPr>
          <p:cNvPicPr>
            <a:picLocks noChangeAspect="1"/>
          </p:cNvPicPr>
          <p:nvPr/>
        </p:nvPicPr>
        <p:blipFill>
          <a:blip r:embed="rId4"/>
          <a:stretch>
            <a:fillRect/>
          </a:stretch>
        </p:blipFill>
        <p:spPr>
          <a:xfrm>
            <a:off x="6535350" y="1277252"/>
            <a:ext cx="5555209" cy="334864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3A4F2DB-A973-4788-9F6C-FE63F8013935}"/>
              </a:ext>
            </a:extLst>
          </p:cNvPr>
          <p:cNvPicPr>
            <a:picLocks noChangeAspect="1"/>
          </p:cNvPicPr>
          <p:nvPr/>
        </p:nvPicPr>
        <p:blipFill>
          <a:blip r:embed="rId5"/>
          <a:stretch>
            <a:fillRect/>
          </a:stretch>
        </p:blipFill>
        <p:spPr>
          <a:xfrm>
            <a:off x="538881" y="3417818"/>
            <a:ext cx="5555209" cy="326933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1F247282-4EF3-46E2-9C9C-5CD94CB9C271}"/>
              </a:ext>
            </a:extLst>
          </p:cNvPr>
          <p:cNvPicPr>
            <a:picLocks noChangeAspect="1"/>
          </p:cNvPicPr>
          <p:nvPr/>
        </p:nvPicPr>
        <p:blipFill>
          <a:blip r:embed="rId6"/>
          <a:stretch>
            <a:fillRect/>
          </a:stretch>
        </p:blipFill>
        <p:spPr>
          <a:xfrm>
            <a:off x="6639409" y="5501224"/>
            <a:ext cx="5140295" cy="1000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79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6</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32" name="TextBox 31">
            <a:extLst>
              <a:ext uri="{FF2B5EF4-FFF2-40B4-BE49-F238E27FC236}">
                <a16:creationId xmlns:a16="http://schemas.microsoft.com/office/drawing/2014/main" id="{811F282B-4B68-45FF-B774-DD0EDE6A0995}"/>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Tree>
    <p:extLst>
      <p:ext uri="{BB962C8B-B14F-4D97-AF65-F5344CB8AC3E}">
        <p14:creationId xmlns:p14="http://schemas.microsoft.com/office/powerpoint/2010/main" val="3599311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7</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sp>
        <p:nvSpPr>
          <p:cNvPr id="48" name="TextBox 47">
            <a:extLst>
              <a:ext uri="{FF2B5EF4-FFF2-40B4-BE49-F238E27FC236}">
                <a16:creationId xmlns:a16="http://schemas.microsoft.com/office/drawing/2014/main" id="{80B88436-2355-4004-9279-2A33785082A7}"/>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49" name="Footer Placeholder 4">
            <a:extLst>
              <a:ext uri="{FF2B5EF4-FFF2-40B4-BE49-F238E27FC236}">
                <a16:creationId xmlns:a16="http://schemas.microsoft.com/office/drawing/2014/main" id="{5E080407-55CA-4CFD-AA0D-BB319844DE7A}"/>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837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2EBAF-E610-44B3-B044-3F75572B3B0F}"/>
              </a:ext>
            </a:extLst>
          </p:cNvPr>
          <p:cNvSpPr>
            <a:spLocks noGrp="1"/>
          </p:cNvSpPr>
          <p:nvPr>
            <p:ph type="title"/>
          </p:nvPr>
        </p:nvSpPr>
        <p:spPr>
          <a:xfrm>
            <a:off x="838200" y="200025"/>
            <a:ext cx="10515600" cy="1048204"/>
          </a:xfrm>
        </p:spPr>
        <p:txBody>
          <a:bodyPr>
            <a:normAutofit/>
          </a:bodyPr>
          <a:lstStyle/>
          <a:p>
            <a:r>
              <a:rPr lang="en-US" dirty="0"/>
              <a:t>(#1) Full Autonomy</a:t>
            </a:r>
          </a:p>
        </p:txBody>
      </p:sp>
      <p:sp>
        <p:nvSpPr>
          <p:cNvPr id="5" name="Slide Number Placeholder 4">
            <a:extLst>
              <a:ext uri="{FF2B5EF4-FFF2-40B4-BE49-F238E27FC236}">
                <a16:creationId xmlns:a16="http://schemas.microsoft.com/office/drawing/2014/main" id="{81D7D2AF-0104-437D-8D3C-28B67C41C7F3}"/>
              </a:ext>
            </a:extLst>
          </p:cNvPr>
          <p:cNvSpPr>
            <a:spLocks noGrp="1"/>
          </p:cNvSpPr>
          <p:nvPr>
            <p:ph type="sldNum" sz="quarter" idx="12"/>
          </p:nvPr>
        </p:nvSpPr>
        <p:spPr/>
        <p:txBody>
          <a:bodyPr/>
          <a:lstStyle/>
          <a:p>
            <a:fld id="{64A73B7B-B545-4723-8D44-5CC401310D8B}" type="slidenum">
              <a:rPr lang="en-US" smtClean="0"/>
              <a:t>8</a:t>
            </a:fld>
            <a:endParaRPr lang="en-US" dirty="0"/>
          </a:p>
        </p:txBody>
      </p:sp>
      <p:pic>
        <p:nvPicPr>
          <p:cNvPr id="7" name="Picture 6">
            <a:extLst>
              <a:ext uri="{FF2B5EF4-FFF2-40B4-BE49-F238E27FC236}">
                <a16:creationId xmlns:a16="http://schemas.microsoft.com/office/drawing/2014/main" id="{8D590BBF-B5F3-4CE9-A9B6-0F9B3FAE4E21}"/>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210588" y="1387795"/>
            <a:ext cx="3234090" cy="4851135"/>
          </a:xfrm>
          <a:prstGeom prst="rect">
            <a:avLst/>
          </a:prstGeom>
        </p:spPr>
      </p:pic>
      <p:sp>
        <p:nvSpPr>
          <p:cNvPr id="8" name="Rectangle: Rounded Corners 7">
            <a:extLst>
              <a:ext uri="{FF2B5EF4-FFF2-40B4-BE49-F238E27FC236}">
                <a16:creationId xmlns:a16="http://schemas.microsoft.com/office/drawing/2014/main" id="{7962382B-4EFD-44D3-9D5E-B2B3F28C3A40}"/>
              </a:ext>
            </a:extLst>
          </p:cNvPr>
          <p:cNvSpPr/>
          <p:nvPr/>
        </p:nvSpPr>
        <p:spPr>
          <a:xfrm>
            <a:off x="6527715" y="1387796"/>
            <a:ext cx="3323771" cy="485113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526DAEE-F6EB-43CC-8B7E-EDC2B6AA2647}"/>
              </a:ext>
            </a:extLst>
          </p:cNvPr>
          <p:cNvSpPr/>
          <p:nvPr/>
        </p:nvSpPr>
        <p:spPr>
          <a:xfrm>
            <a:off x="8832370" y="464010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790DE2C-72C1-4C91-9656-F9BDA45EFFBD}"/>
              </a:ext>
            </a:extLst>
          </p:cNvPr>
          <p:cNvSpPr/>
          <p:nvPr/>
        </p:nvSpPr>
        <p:spPr>
          <a:xfrm>
            <a:off x="6890572" y="311163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95DA894-0716-4013-9BF3-023E080851EE}"/>
              </a:ext>
            </a:extLst>
          </p:cNvPr>
          <p:cNvSpPr/>
          <p:nvPr/>
        </p:nvSpPr>
        <p:spPr>
          <a:xfrm>
            <a:off x="7860031" y="31116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8189F9-A0EF-4A2A-8F0C-FBEE5FA88CEF}"/>
              </a:ext>
            </a:extLst>
          </p:cNvPr>
          <p:cNvSpPr/>
          <p:nvPr/>
        </p:nvSpPr>
        <p:spPr>
          <a:xfrm>
            <a:off x="6890572" y="175155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57A51E5-6DB8-49C4-B979-1A9AE1DAFD1D}"/>
              </a:ext>
            </a:extLst>
          </p:cNvPr>
          <p:cNvSpPr/>
          <p:nvPr/>
        </p:nvSpPr>
        <p:spPr>
          <a:xfrm>
            <a:off x="7860031"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D87C126-30FF-449A-8FDB-4797239799F1}"/>
              </a:ext>
            </a:extLst>
          </p:cNvPr>
          <p:cNvSpPr/>
          <p:nvPr/>
        </p:nvSpPr>
        <p:spPr>
          <a:xfrm>
            <a:off x="8829490" y="1751551"/>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2AEE22-A9C8-4851-B956-89193A71C712}"/>
              </a:ext>
            </a:extLst>
          </p:cNvPr>
          <p:cNvSpPr txBox="1"/>
          <p:nvPr/>
        </p:nvSpPr>
        <p:spPr>
          <a:xfrm>
            <a:off x="8646942" y="5327200"/>
            <a:ext cx="1092939" cy="707886"/>
          </a:xfrm>
          <a:prstGeom prst="rect">
            <a:avLst/>
          </a:prstGeom>
          <a:noFill/>
        </p:spPr>
        <p:txBody>
          <a:bodyPr wrap="square" rtlCol="0">
            <a:spAutoFit/>
          </a:bodyPr>
          <a:lstStyle/>
          <a:p>
            <a:pPr algn="ctr"/>
            <a:r>
              <a:rPr lang="en-US" sz="2000" dirty="0"/>
              <a:t>Bitcoin Core</a:t>
            </a:r>
          </a:p>
        </p:txBody>
      </p:sp>
      <p:sp>
        <p:nvSpPr>
          <p:cNvPr id="21" name="TextBox 20">
            <a:extLst>
              <a:ext uri="{FF2B5EF4-FFF2-40B4-BE49-F238E27FC236}">
                <a16:creationId xmlns:a16="http://schemas.microsoft.com/office/drawing/2014/main" id="{4F1229C7-8491-4163-8FBC-3D2FF41FDAB0}"/>
              </a:ext>
            </a:extLst>
          </p:cNvPr>
          <p:cNvSpPr txBox="1"/>
          <p:nvPr/>
        </p:nvSpPr>
        <p:spPr>
          <a:xfrm>
            <a:off x="6981186" y="3791303"/>
            <a:ext cx="1554151" cy="369332"/>
          </a:xfrm>
          <a:prstGeom prst="rect">
            <a:avLst/>
          </a:prstGeom>
          <a:noFill/>
        </p:spPr>
        <p:txBody>
          <a:bodyPr wrap="square" rtlCol="0">
            <a:spAutoFit/>
          </a:bodyPr>
          <a:lstStyle/>
          <a:p>
            <a:r>
              <a:rPr lang="en-US" dirty="0"/>
              <a:t>Zap</a:t>
            </a:r>
          </a:p>
        </p:txBody>
      </p:sp>
      <p:sp>
        <p:nvSpPr>
          <p:cNvPr id="22" name="TextBox 21">
            <a:extLst>
              <a:ext uri="{FF2B5EF4-FFF2-40B4-BE49-F238E27FC236}">
                <a16:creationId xmlns:a16="http://schemas.microsoft.com/office/drawing/2014/main" id="{A5F15B37-673C-4257-82FE-3AE06E797960}"/>
              </a:ext>
            </a:extLst>
          </p:cNvPr>
          <p:cNvSpPr txBox="1"/>
          <p:nvPr/>
        </p:nvSpPr>
        <p:spPr>
          <a:xfrm>
            <a:off x="7887504" y="3787103"/>
            <a:ext cx="779215" cy="369332"/>
          </a:xfrm>
          <a:prstGeom prst="rect">
            <a:avLst/>
          </a:prstGeom>
          <a:noFill/>
        </p:spPr>
        <p:txBody>
          <a:bodyPr wrap="square" rtlCol="0">
            <a:spAutoFit/>
          </a:bodyPr>
          <a:lstStyle/>
          <a:p>
            <a:r>
              <a:rPr lang="en-US" dirty="0"/>
              <a:t>Strike</a:t>
            </a:r>
          </a:p>
        </p:txBody>
      </p:sp>
      <p:sp>
        <p:nvSpPr>
          <p:cNvPr id="24" name="Rectangle: Rounded Corners 23">
            <a:extLst>
              <a:ext uri="{FF2B5EF4-FFF2-40B4-BE49-F238E27FC236}">
                <a16:creationId xmlns:a16="http://schemas.microsoft.com/office/drawing/2014/main" id="{FB705C2C-DE68-4A22-951C-D6F5D9DABB5F}"/>
              </a:ext>
            </a:extLst>
          </p:cNvPr>
          <p:cNvSpPr/>
          <p:nvPr/>
        </p:nvSpPr>
        <p:spPr>
          <a:xfrm>
            <a:off x="5509593" y="2992731"/>
            <a:ext cx="3234091" cy="1212678"/>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9E21B73-588A-493E-A319-AC134E6062D1}"/>
              </a:ext>
            </a:extLst>
          </p:cNvPr>
          <p:cNvSpPr txBox="1"/>
          <p:nvPr/>
        </p:nvSpPr>
        <p:spPr>
          <a:xfrm>
            <a:off x="7682774" y="2448551"/>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26" name="TextBox 25">
            <a:extLst>
              <a:ext uri="{FF2B5EF4-FFF2-40B4-BE49-F238E27FC236}">
                <a16:creationId xmlns:a16="http://schemas.microsoft.com/office/drawing/2014/main" id="{929445A7-D922-41F5-A4ED-37CEFB8DDCAF}"/>
              </a:ext>
            </a:extLst>
          </p:cNvPr>
          <p:cNvSpPr txBox="1"/>
          <p:nvPr/>
        </p:nvSpPr>
        <p:spPr>
          <a:xfrm>
            <a:off x="6876058" y="2434809"/>
            <a:ext cx="1003532" cy="615553"/>
          </a:xfrm>
          <a:prstGeom prst="rect">
            <a:avLst/>
          </a:prstGeom>
          <a:noFill/>
        </p:spPr>
        <p:txBody>
          <a:bodyPr wrap="square" rtlCol="0">
            <a:spAutoFit/>
          </a:bodyPr>
          <a:lstStyle/>
          <a:p>
            <a:r>
              <a:rPr lang="en-US" sz="2000" dirty="0" err="1"/>
              <a:t>zCash</a:t>
            </a:r>
            <a:br>
              <a:rPr lang="en-US" sz="2000" dirty="0"/>
            </a:br>
            <a:r>
              <a:rPr lang="en-US" sz="1400" dirty="0"/>
              <a:t>(Altcoin)</a:t>
            </a:r>
            <a:endParaRPr lang="en-US" sz="2000" dirty="0"/>
          </a:p>
        </p:txBody>
      </p:sp>
      <p:sp>
        <p:nvSpPr>
          <p:cNvPr id="27" name="TextBox 26">
            <a:extLst>
              <a:ext uri="{FF2B5EF4-FFF2-40B4-BE49-F238E27FC236}">
                <a16:creationId xmlns:a16="http://schemas.microsoft.com/office/drawing/2014/main" id="{567F8325-76DD-478F-AE1F-7450B5E272FA}"/>
              </a:ext>
            </a:extLst>
          </p:cNvPr>
          <p:cNvSpPr txBox="1"/>
          <p:nvPr/>
        </p:nvSpPr>
        <p:spPr>
          <a:xfrm>
            <a:off x="8686306" y="2460191"/>
            <a:ext cx="1554151" cy="338554"/>
          </a:xfrm>
          <a:prstGeom prst="rect">
            <a:avLst/>
          </a:prstGeom>
          <a:noFill/>
        </p:spPr>
        <p:txBody>
          <a:bodyPr wrap="square" rtlCol="0">
            <a:spAutoFit/>
          </a:bodyPr>
          <a:lstStyle/>
          <a:p>
            <a:r>
              <a:rPr lang="en-US" sz="1600" dirty="0"/>
              <a:t>Bit-Monero</a:t>
            </a:r>
          </a:p>
        </p:txBody>
      </p:sp>
      <p:sp>
        <p:nvSpPr>
          <p:cNvPr id="28" name="Rectangle: Rounded Corners 27">
            <a:extLst>
              <a:ext uri="{FF2B5EF4-FFF2-40B4-BE49-F238E27FC236}">
                <a16:creationId xmlns:a16="http://schemas.microsoft.com/office/drawing/2014/main" id="{8BBF9F42-00AF-4730-BF50-B950C83EE7E2}"/>
              </a:ext>
            </a:extLst>
          </p:cNvPr>
          <p:cNvSpPr/>
          <p:nvPr/>
        </p:nvSpPr>
        <p:spPr>
          <a:xfrm>
            <a:off x="7682775" y="1651320"/>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863F67B-657E-44F8-B4D9-549656C2E1A1}"/>
              </a:ext>
            </a:extLst>
          </p:cNvPr>
          <p:cNvSpPr txBox="1"/>
          <p:nvPr/>
        </p:nvSpPr>
        <p:spPr>
          <a:xfrm>
            <a:off x="478808" y="4767180"/>
            <a:ext cx="3723411" cy="1107996"/>
          </a:xfrm>
          <a:prstGeom prst="rect">
            <a:avLst/>
          </a:prstGeom>
          <a:solidFill>
            <a:srgbClr val="F2F2F2">
              <a:alpha val="69804"/>
            </a:srgbClr>
          </a:solidFill>
          <a:ln>
            <a:solidFill>
              <a:schemeClr val="tx1"/>
            </a:solidFill>
          </a:ln>
        </p:spPr>
        <p:txBody>
          <a:bodyPr wrap="square" rtlCol="0">
            <a:spAutoFit/>
          </a:bodyPr>
          <a:lstStyle/>
          <a:p>
            <a:pPr algn="ctr"/>
            <a:r>
              <a:rPr lang="en-US" sz="6600" dirty="0">
                <a:latin typeface="Sylfaen" panose="010A0502050306030303" pitchFamily="18" charset="0"/>
                <a:ea typeface="Microsoft Himalaya" panose="01010100010101010101" pitchFamily="2" charset="0"/>
                <a:cs typeface="Microsoft Himalaya" panose="01010100010101010101" pitchFamily="2" charset="0"/>
              </a:rPr>
              <a:t>Metaphor</a:t>
            </a:r>
          </a:p>
        </p:txBody>
      </p:sp>
      <p:sp>
        <p:nvSpPr>
          <p:cNvPr id="30" name="TextBox 29">
            <a:extLst>
              <a:ext uri="{FF2B5EF4-FFF2-40B4-BE49-F238E27FC236}">
                <a16:creationId xmlns:a16="http://schemas.microsoft.com/office/drawing/2014/main" id="{A3F9B0C1-06B9-4E3F-80E0-6833F6F40CDD}"/>
              </a:ext>
            </a:extLst>
          </p:cNvPr>
          <p:cNvSpPr txBox="1"/>
          <p:nvPr/>
        </p:nvSpPr>
        <p:spPr>
          <a:xfrm>
            <a:off x="4485979" y="2978460"/>
            <a:ext cx="2142275" cy="1200329"/>
          </a:xfrm>
          <a:prstGeom prst="rect">
            <a:avLst/>
          </a:prstGeom>
          <a:noFill/>
          <a:ln>
            <a:noFill/>
          </a:ln>
        </p:spPr>
        <p:txBody>
          <a:bodyPr wrap="square" rtlCol="0">
            <a:spAutoFit/>
          </a:bodyPr>
          <a:lstStyle/>
          <a:p>
            <a:pPr algn="ctr"/>
            <a:r>
              <a:rPr lang="en-US" sz="3600" b="1" dirty="0">
                <a:ln>
                  <a:solidFill>
                    <a:schemeClr val="tx1"/>
                  </a:solidFill>
                </a:ln>
                <a:solidFill>
                  <a:srgbClr val="FFFF00"/>
                </a:solidFill>
                <a:ea typeface="Microsoft Himalaya" panose="01010100010101010101" pitchFamily="2" charset="0"/>
                <a:cs typeface="Microsoft Himalaya" panose="01010100010101010101" pitchFamily="2" charset="0"/>
              </a:rPr>
              <a:t>Lightning Apps</a:t>
            </a:r>
          </a:p>
        </p:txBody>
      </p:sp>
      <p:sp>
        <p:nvSpPr>
          <p:cNvPr id="31" name="TextBox 30">
            <a:extLst>
              <a:ext uri="{FF2B5EF4-FFF2-40B4-BE49-F238E27FC236}">
                <a16:creationId xmlns:a16="http://schemas.microsoft.com/office/drawing/2014/main" id="{B5E477D6-9A69-48E0-A065-D4D393E39C69}"/>
              </a:ext>
            </a:extLst>
          </p:cNvPr>
          <p:cNvSpPr txBox="1"/>
          <p:nvPr/>
        </p:nvSpPr>
        <p:spPr>
          <a:xfrm>
            <a:off x="9833108" y="1617554"/>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51" name="Footer Placeholder 4">
            <a:extLst>
              <a:ext uri="{FF2B5EF4-FFF2-40B4-BE49-F238E27FC236}">
                <a16:creationId xmlns:a16="http://schemas.microsoft.com/office/drawing/2014/main" id="{AD753F42-AE46-4797-A394-DEB9D05D1198}"/>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2" name="Picture 31">
            <a:extLst>
              <a:ext uri="{FF2B5EF4-FFF2-40B4-BE49-F238E27FC236}">
                <a16:creationId xmlns:a16="http://schemas.microsoft.com/office/drawing/2014/main" id="{4C56C86A-9FF8-42E7-91D4-7E7B3127AC66}"/>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71221" y="5177990"/>
            <a:ext cx="526620" cy="531485"/>
          </a:xfrm>
          <a:prstGeom prst="rect">
            <a:avLst/>
          </a:prstGeom>
        </p:spPr>
      </p:pic>
      <p:pic>
        <p:nvPicPr>
          <p:cNvPr id="33" name="Picture 32">
            <a:extLst>
              <a:ext uri="{FF2B5EF4-FFF2-40B4-BE49-F238E27FC236}">
                <a16:creationId xmlns:a16="http://schemas.microsoft.com/office/drawing/2014/main" id="{4A0CBD16-A19D-40D3-92B6-1EF1595BF6F4}"/>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479663" y="4893149"/>
            <a:ext cx="526620" cy="531485"/>
          </a:xfrm>
          <a:prstGeom prst="rect">
            <a:avLst/>
          </a:prstGeom>
        </p:spPr>
      </p:pic>
      <p:pic>
        <p:nvPicPr>
          <p:cNvPr id="34" name="Picture 33">
            <a:extLst>
              <a:ext uri="{FF2B5EF4-FFF2-40B4-BE49-F238E27FC236}">
                <a16:creationId xmlns:a16="http://schemas.microsoft.com/office/drawing/2014/main" id="{2B2966EA-A4EF-4A16-861D-8AD32B1D5B2E}"/>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99634" y="4738987"/>
            <a:ext cx="526620" cy="531485"/>
          </a:xfrm>
          <a:prstGeom prst="rect">
            <a:avLst/>
          </a:prstGeom>
        </p:spPr>
      </p:pic>
      <p:pic>
        <p:nvPicPr>
          <p:cNvPr id="35" name="Picture 34">
            <a:extLst>
              <a:ext uri="{FF2B5EF4-FFF2-40B4-BE49-F238E27FC236}">
                <a16:creationId xmlns:a16="http://schemas.microsoft.com/office/drawing/2014/main" id="{1A077411-4CE5-4E47-B94C-EA4F309AD0F2}"/>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553447" y="4403069"/>
            <a:ext cx="526620" cy="531485"/>
          </a:xfrm>
          <a:prstGeom prst="rect">
            <a:avLst/>
          </a:prstGeom>
        </p:spPr>
      </p:pic>
      <p:pic>
        <p:nvPicPr>
          <p:cNvPr id="36" name="Picture 35">
            <a:extLst>
              <a:ext uri="{FF2B5EF4-FFF2-40B4-BE49-F238E27FC236}">
                <a16:creationId xmlns:a16="http://schemas.microsoft.com/office/drawing/2014/main" id="{B1A66668-C80E-4B62-8487-3CD87D582D7F}"/>
              </a:ext>
            </a:extLst>
          </p:cNvPr>
          <p:cNvPicPr>
            <a:picLocks noChangeAspect="1"/>
          </p:cNvPicPr>
          <p:nvPr/>
        </p:nvPicPr>
        <p:blipFill>
          <a:blip r:embed="rId4">
            <a:duotone>
              <a:prstClr val="black"/>
              <a:schemeClr val="accent2">
                <a:lumMod val="60000"/>
                <a:lumOff val="40000"/>
                <a:tint val="45000"/>
                <a:satMod val="400000"/>
              </a:scheme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947471" y="4640786"/>
            <a:ext cx="526620" cy="531485"/>
          </a:xfrm>
          <a:prstGeom prst="rect">
            <a:avLst/>
          </a:prstGeom>
        </p:spPr>
      </p:pic>
      <p:pic>
        <p:nvPicPr>
          <p:cNvPr id="37" name="Picture 36">
            <a:extLst>
              <a:ext uri="{FF2B5EF4-FFF2-40B4-BE49-F238E27FC236}">
                <a16:creationId xmlns:a16="http://schemas.microsoft.com/office/drawing/2014/main" id="{1E8089E1-649A-428C-B56A-D666C84950D5}"/>
              </a:ext>
            </a:extLst>
          </p:cNvPr>
          <p:cNvPicPr>
            <a:picLocks noChangeAspect="1"/>
          </p:cNvPicPr>
          <p:nvPr/>
        </p:nvPicPr>
        <p:blipFill>
          <a:blip r:embed="rId4">
            <a:duotone>
              <a:prstClr val="black"/>
              <a:schemeClr val="accent2">
                <a:lumMod val="60000"/>
                <a:lumOff val="40000"/>
                <a:tint val="45000"/>
                <a:satMod val="400000"/>
              </a:schemeClr>
            </a:duotone>
            <a:alphaModFix amt="30000"/>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028599" y="4505603"/>
            <a:ext cx="526620" cy="531485"/>
          </a:xfrm>
          <a:prstGeom prst="rect">
            <a:avLst/>
          </a:prstGeom>
        </p:spPr>
      </p:pic>
      <p:pic>
        <p:nvPicPr>
          <p:cNvPr id="38" name="Picture 37">
            <a:extLst>
              <a:ext uri="{FF2B5EF4-FFF2-40B4-BE49-F238E27FC236}">
                <a16:creationId xmlns:a16="http://schemas.microsoft.com/office/drawing/2014/main" id="{BF8B08D3-0151-48C5-8FF9-BAA894F2E7A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59271" y="1671577"/>
            <a:ext cx="526620" cy="531485"/>
          </a:xfrm>
          <a:prstGeom prst="rect">
            <a:avLst/>
          </a:prstGeom>
        </p:spPr>
      </p:pic>
      <p:pic>
        <p:nvPicPr>
          <p:cNvPr id="39" name="Picture 38">
            <a:extLst>
              <a:ext uri="{FF2B5EF4-FFF2-40B4-BE49-F238E27FC236}">
                <a16:creationId xmlns:a16="http://schemas.microsoft.com/office/drawing/2014/main" id="{473C2641-5145-4E9D-98A4-D49A976EAC7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778669" y="1551838"/>
            <a:ext cx="526620" cy="531485"/>
          </a:xfrm>
          <a:prstGeom prst="rect">
            <a:avLst/>
          </a:prstGeom>
        </p:spPr>
      </p:pic>
      <p:pic>
        <p:nvPicPr>
          <p:cNvPr id="40" name="Picture 39">
            <a:extLst>
              <a:ext uri="{FF2B5EF4-FFF2-40B4-BE49-F238E27FC236}">
                <a16:creationId xmlns:a16="http://schemas.microsoft.com/office/drawing/2014/main" id="{1ACF6215-F2D3-426E-94E3-F6ADB192C30B}"/>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033055" y="1181497"/>
            <a:ext cx="526620" cy="531485"/>
          </a:xfrm>
          <a:prstGeom prst="rect">
            <a:avLst/>
          </a:prstGeom>
        </p:spPr>
      </p:pic>
      <p:pic>
        <p:nvPicPr>
          <p:cNvPr id="41" name="Picture 40">
            <a:extLst>
              <a:ext uri="{FF2B5EF4-FFF2-40B4-BE49-F238E27FC236}">
                <a16:creationId xmlns:a16="http://schemas.microsoft.com/office/drawing/2014/main" id="{989881C6-1A2D-4267-A3CB-AC3D6D00F4F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27079" y="1419214"/>
            <a:ext cx="526620" cy="531485"/>
          </a:xfrm>
          <a:prstGeom prst="rect">
            <a:avLst/>
          </a:prstGeom>
        </p:spPr>
      </p:pic>
      <p:pic>
        <p:nvPicPr>
          <p:cNvPr id="42" name="Picture 41">
            <a:extLst>
              <a:ext uri="{FF2B5EF4-FFF2-40B4-BE49-F238E27FC236}">
                <a16:creationId xmlns:a16="http://schemas.microsoft.com/office/drawing/2014/main" id="{5603B55B-854C-42B4-AA93-40A2E74D7042}"/>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08207" y="1284031"/>
            <a:ext cx="526620" cy="531485"/>
          </a:xfrm>
          <a:prstGeom prst="rect">
            <a:avLst/>
          </a:prstGeom>
        </p:spPr>
      </p:pic>
      <p:pic>
        <p:nvPicPr>
          <p:cNvPr id="43" name="Picture 42">
            <a:extLst>
              <a:ext uri="{FF2B5EF4-FFF2-40B4-BE49-F238E27FC236}">
                <a16:creationId xmlns:a16="http://schemas.microsoft.com/office/drawing/2014/main" id="{B6BA2A63-C880-4F78-A107-30395DEDADDA}"/>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26066" y="1775741"/>
            <a:ext cx="514983" cy="519740"/>
          </a:xfrm>
          <a:prstGeom prst="rect">
            <a:avLst/>
          </a:prstGeom>
        </p:spPr>
      </p:pic>
      <p:pic>
        <p:nvPicPr>
          <p:cNvPr id="44" name="Picture 43">
            <a:extLst>
              <a:ext uri="{FF2B5EF4-FFF2-40B4-BE49-F238E27FC236}">
                <a16:creationId xmlns:a16="http://schemas.microsoft.com/office/drawing/2014/main" id="{C0CCD40D-8408-42A2-AA76-D1B90362B653}"/>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866" y="1772636"/>
            <a:ext cx="526620" cy="531485"/>
          </a:xfrm>
          <a:prstGeom prst="rect">
            <a:avLst/>
          </a:prstGeom>
        </p:spPr>
      </p:pic>
      <p:pic>
        <p:nvPicPr>
          <p:cNvPr id="45" name="Picture 44">
            <a:extLst>
              <a:ext uri="{FF2B5EF4-FFF2-40B4-BE49-F238E27FC236}">
                <a16:creationId xmlns:a16="http://schemas.microsoft.com/office/drawing/2014/main" id="{6F5309E0-C590-464A-84E6-3B61E8FD8DED}"/>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988243" y="1983058"/>
            <a:ext cx="526620" cy="531485"/>
          </a:xfrm>
          <a:prstGeom prst="rect">
            <a:avLst/>
          </a:prstGeom>
        </p:spPr>
      </p:pic>
      <p:pic>
        <p:nvPicPr>
          <p:cNvPr id="46" name="Picture 45">
            <a:extLst>
              <a:ext uri="{FF2B5EF4-FFF2-40B4-BE49-F238E27FC236}">
                <a16:creationId xmlns:a16="http://schemas.microsoft.com/office/drawing/2014/main" id="{6D997756-2EA1-4EB0-B73D-FBE2EC17163C}"/>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93454" y="1342370"/>
            <a:ext cx="526620" cy="531485"/>
          </a:xfrm>
          <a:prstGeom prst="rect">
            <a:avLst/>
          </a:prstGeom>
        </p:spPr>
      </p:pic>
      <p:pic>
        <p:nvPicPr>
          <p:cNvPr id="47" name="Picture 46">
            <a:extLst>
              <a:ext uri="{FF2B5EF4-FFF2-40B4-BE49-F238E27FC236}">
                <a16:creationId xmlns:a16="http://schemas.microsoft.com/office/drawing/2014/main" id="{18CFD7ED-2E1D-43F0-93E5-357F9291F519}"/>
              </a:ext>
            </a:extLst>
          </p:cNvPr>
          <p:cNvPicPr>
            <a:picLocks noChangeAspect="1"/>
          </p:cNvPicPr>
          <p:nvPr/>
        </p:nvPicPr>
        <p:blipFill>
          <a:blip r:embed="rId4">
            <a:duotone>
              <a:prstClr val="black"/>
              <a:srgbClr val="7030A0">
                <a:tint val="45000"/>
                <a:satMod val="400000"/>
              </a:srgbClr>
            </a:duotone>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669138" y="1619949"/>
            <a:ext cx="526620" cy="531485"/>
          </a:xfrm>
          <a:prstGeom prst="rect">
            <a:avLst/>
          </a:prstGeom>
        </p:spPr>
      </p:pic>
      <p:pic>
        <p:nvPicPr>
          <p:cNvPr id="48" name="Picture 47">
            <a:extLst>
              <a:ext uri="{FF2B5EF4-FFF2-40B4-BE49-F238E27FC236}">
                <a16:creationId xmlns:a16="http://schemas.microsoft.com/office/drawing/2014/main" id="{B7E57E7E-0E1F-4208-BF6B-189C1386ADFA}"/>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1722" y="3253762"/>
            <a:ext cx="526620" cy="531485"/>
          </a:xfrm>
          <a:prstGeom prst="rect">
            <a:avLst/>
          </a:prstGeom>
        </p:spPr>
      </p:pic>
      <p:pic>
        <p:nvPicPr>
          <p:cNvPr id="49" name="Picture 48">
            <a:extLst>
              <a:ext uri="{FF2B5EF4-FFF2-40B4-BE49-F238E27FC236}">
                <a16:creationId xmlns:a16="http://schemas.microsoft.com/office/drawing/2014/main" id="{68DB6840-83CD-401F-A2AA-B21905B2B49E}"/>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821693" y="3099600"/>
            <a:ext cx="526620" cy="531485"/>
          </a:xfrm>
          <a:prstGeom prst="rect">
            <a:avLst/>
          </a:prstGeom>
        </p:spPr>
      </p:pic>
      <p:pic>
        <p:nvPicPr>
          <p:cNvPr id="50" name="Picture 49">
            <a:extLst>
              <a:ext uri="{FF2B5EF4-FFF2-40B4-BE49-F238E27FC236}">
                <a16:creationId xmlns:a16="http://schemas.microsoft.com/office/drawing/2014/main" id="{6289006C-9CAE-4FF9-AAEE-70494BD7B061}"/>
              </a:ext>
            </a:extLst>
          </p:cNvPr>
          <p:cNvPicPr>
            <a:picLocks noChangeAspect="1"/>
          </p:cNvPicPr>
          <p:nvPr/>
        </p:nvPicPr>
        <p:blipFill>
          <a:blip r:embed="rId4">
            <a:duotone>
              <a:prstClr val="black"/>
              <a:schemeClr val="accent2">
                <a:lumMod val="60000"/>
                <a:lumOff val="40000"/>
                <a:tint val="45000"/>
                <a:satMod val="400000"/>
              </a:schemeClr>
            </a:duotone>
            <a:alphaModFix/>
            <a:extLst>
              <a:ext uri="{BEBA8EAE-BF5A-486C-A8C5-ECC9F3942E4B}">
                <a14:imgProps xmlns:a14="http://schemas.microsoft.com/office/drawing/2010/main">
                  <a14:imgLayer r:embed="rId5">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065405" y="1836673"/>
            <a:ext cx="526620" cy="531485"/>
          </a:xfrm>
          <a:prstGeom prst="rect">
            <a:avLst/>
          </a:prstGeom>
        </p:spPr>
      </p:pic>
      <p:cxnSp>
        <p:nvCxnSpPr>
          <p:cNvPr id="52" name="Straight Arrow Connector 51">
            <a:extLst>
              <a:ext uri="{FF2B5EF4-FFF2-40B4-BE49-F238E27FC236}">
                <a16:creationId xmlns:a16="http://schemas.microsoft.com/office/drawing/2014/main" id="{80B3D6D8-B2A0-42AB-8A58-1E19D443EE2B}"/>
              </a:ext>
            </a:extLst>
          </p:cNvPr>
          <p:cNvCxnSpPr>
            <a:cxnSpLocks/>
          </p:cNvCxnSpPr>
          <p:nvPr/>
        </p:nvCxnSpPr>
        <p:spPr>
          <a:xfrm flipH="1" flipV="1">
            <a:off x="8535337" y="2304121"/>
            <a:ext cx="1627838" cy="220148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44C59B5-A85F-4B4C-86EF-C265A4661FBA}"/>
              </a:ext>
            </a:extLst>
          </p:cNvPr>
          <p:cNvCxnSpPr>
            <a:cxnSpLocks/>
          </p:cNvCxnSpPr>
          <p:nvPr/>
        </p:nvCxnSpPr>
        <p:spPr>
          <a:xfrm flipH="1" flipV="1">
            <a:off x="7458075" y="3705225"/>
            <a:ext cx="1771650" cy="118792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87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(#2) Base Layer is Safe</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9</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7" name="Footer Placeholder 4">
            <a:extLst>
              <a:ext uri="{FF2B5EF4-FFF2-40B4-BE49-F238E27FC236}">
                <a16:creationId xmlns:a16="http://schemas.microsoft.com/office/drawing/2014/main" id="{E5F99101-0A1F-410B-9697-0E3EC869A120}"/>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5531341" y="4734223"/>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5345913" y="5421316"/>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829926"/>
            <a:ext cx="234671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Sidechains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865974" y="5216802"/>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Base Layer</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2695281" y="2452990"/>
            <a:ext cx="219075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953570">
            <a:off x="4584961" y="2816727"/>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67596">
            <a:off x="5503825" y="2993163"/>
            <a:ext cx="1832544" cy="9351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872316">
            <a:off x="5872745" y="29759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872316">
            <a:off x="6845278" y="3140739"/>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Tree>
    <p:extLst>
      <p:ext uri="{BB962C8B-B14F-4D97-AF65-F5344CB8AC3E}">
        <p14:creationId xmlns:p14="http://schemas.microsoft.com/office/powerpoint/2010/main" val="1575938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5222</Words>
  <Application>Microsoft Office PowerPoint</Application>
  <PresentationFormat>Widescreen</PresentationFormat>
  <Paragraphs>466</Paragraphs>
  <Slides>44</Slides>
  <Notes>23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Courier New</vt:lpstr>
      <vt:lpstr>Sylfaen</vt:lpstr>
      <vt:lpstr>Office Theme</vt:lpstr>
      <vt:lpstr>Bip300: Getting to 100% Bitcoin Dominance (and Beyond)</vt:lpstr>
      <vt:lpstr>The Concept, in One Slide</vt:lpstr>
      <vt:lpstr>The Goal</vt:lpstr>
      <vt:lpstr>Fringe Ideas</vt:lpstr>
      <vt:lpstr>Three Aspects</vt:lpstr>
      <vt:lpstr>(#1) Full Autonomy</vt:lpstr>
      <vt:lpstr>(#1) Full Autonomy</vt:lpstr>
      <vt:lpstr>(#1) Full Autonomy</vt:lpstr>
      <vt:lpstr>(#2) Base Layer is Safe</vt:lpstr>
      <vt:lpstr>(#2) Base Layer is Safe</vt:lpstr>
      <vt:lpstr>(#2) Base Layer is Safe</vt:lpstr>
      <vt:lpstr>(#2) Base Layer is Safe</vt:lpstr>
      <vt:lpstr>Your Layer 1 Node Sees…</vt:lpstr>
      <vt:lpstr>Your Layer 1 Node Sees…</vt:lpstr>
      <vt:lpstr>Your Layer 1 Node Sees…</vt:lpstr>
      <vt:lpstr>(#3) Improve Mining Incentives (Bip 301)</vt:lpstr>
      <vt:lpstr>(#3) Improve Mining Incentives (Bip 301)</vt:lpstr>
      <vt:lpstr>(#3) Improve Mining Incentives (Bip 301)</vt:lpstr>
      <vt:lpstr>Outline</vt:lpstr>
      <vt:lpstr>What do we use BIP 300 for…?</vt:lpstr>
      <vt:lpstr>Altcoins we should copy (?): zCash</vt:lpstr>
      <vt:lpstr>Losing Customers to Monero (?)</vt:lpstr>
      <vt:lpstr>PowerPoint Presentation</vt:lpstr>
      <vt:lpstr>PowerPoint Presentation</vt:lpstr>
      <vt:lpstr>Screenshot #1 from  www.truthcoin.info/blog/bitnames/ </vt:lpstr>
      <vt:lpstr>Screenshot #2 from  www.truthcoin.info/blog/bitnames/ </vt:lpstr>
      <vt:lpstr>Screenshot #3 from  www.truthcoin.info/blog/bitnames/ </vt:lpstr>
      <vt:lpstr>Altcoins we should copy (?): XCP / BitAssets / ERC20</vt:lpstr>
      <vt:lpstr>Prediction Markets</vt:lpstr>
      <vt:lpstr>Prediction Markets</vt:lpstr>
      <vt:lpstr>Prediction Markets</vt:lpstr>
      <vt:lpstr>Prediction Markets</vt:lpstr>
      <vt:lpstr>Altcoins we should copy (?): Sia</vt:lpstr>
      <vt:lpstr>Altcoins we should copy (?): Sia</vt:lpstr>
      <vt:lpstr>Finally: How Bip300 Improves Layer1</vt:lpstr>
      <vt:lpstr>Two Supposed Drawbacks</vt:lpstr>
      <vt:lpstr>PowerPoint Presentation</vt:lpstr>
      <vt:lpstr>PowerPoint Presentation</vt:lpstr>
      <vt:lpstr>PowerPoint Presentation</vt:lpstr>
      <vt:lpstr>PowerPoint Presentation</vt:lpstr>
      <vt:lpstr>Future of Bip300 – Depends on You!</vt:lpstr>
      <vt:lpstr>Thank You   for Your Attention!  (Find me and talk to me!)</vt:lpstr>
      <vt:lpstr>Thank You   for Your Attention!  (Find me and talk to me!)</vt:lpstr>
      <vt:lpstr>Then, and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88</cp:revision>
  <dcterms:created xsi:type="dcterms:W3CDTF">2021-05-30T23:14:00Z</dcterms:created>
  <dcterms:modified xsi:type="dcterms:W3CDTF">2022-09-04T07:09:13Z</dcterms:modified>
</cp:coreProperties>
</file>